
<file path=[Content_Types].xml><?xml version="1.0" encoding="utf-8"?>
<Types xmlns="http://schemas.openxmlformats.org/package/2006/content-types">
  <Default Extension="jpg" ContentType="image/jpeg"/>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2"/>
  </p:notesMasterIdLst>
  <p:sldIdLst>
    <p:sldId id="256" r:id="rId2"/>
    <p:sldId id="276" r:id="rId3"/>
    <p:sldId id="277" r:id="rId4"/>
    <p:sldId id="272" r:id="rId5"/>
    <p:sldId id="257" r:id="rId6"/>
    <p:sldId id="270" r:id="rId7"/>
    <p:sldId id="258" r:id="rId8"/>
    <p:sldId id="273" r:id="rId9"/>
    <p:sldId id="275" r:id="rId10"/>
    <p:sldId id="274" r:id="rId11"/>
    <p:sldId id="259" r:id="rId12"/>
    <p:sldId id="278" r:id="rId13"/>
    <p:sldId id="260" r:id="rId14"/>
    <p:sldId id="281" r:id="rId15"/>
    <p:sldId id="282" r:id="rId16"/>
    <p:sldId id="283" r:id="rId17"/>
    <p:sldId id="284" r:id="rId18"/>
    <p:sldId id="322" r:id="rId19"/>
    <p:sldId id="291" r:id="rId20"/>
    <p:sldId id="289" r:id="rId21"/>
    <p:sldId id="286" r:id="rId22"/>
    <p:sldId id="290" r:id="rId23"/>
    <p:sldId id="287" r:id="rId24"/>
    <p:sldId id="264" r:id="rId25"/>
    <p:sldId id="288" r:id="rId26"/>
    <p:sldId id="292" r:id="rId27"/>
    <p:sldId id="293" r:id="rId28"/>
    <p:sldId id="295" r:id="rId29"/>
    <p:sldId id="294" r:id="rId30"/>
    <p:sldId id="296" r:id="rId31"/>
    <p:sldId id="297" r:id="rId32"/>
    <p:sldId id="320" r:id="rId33"/>
    <p:sldId id="318" r:id="rId34"/>
    <p:sldId id="319" r:id="rId35"/>
    <p:sldId id="299" r:id="rId36"/>
    <p:sldId id="329" r:id="rId37"/>
    <p:sldId id="330" r:id="rId38"/>
    <p:sldId id="285" r:id="rId39"/>
    <p:sldId id="303" r:id="rId40"/>
    <p:sldId id="326" r:id="rId41"/>
    <p:sldId id="307" r:id="rId42"/>
    <p:sldId id="331" r:id="rId43"/>
    <p:sldId id="332" r:id="rId44"/>
    <p:sldId id="323" r:id="rId45"/>
    <p:sldId id="328" r:id="rId46"/>
    <p:sldId id="333" r:id="rId47"/>
    <p:sldId id="327" r:id="rId48"/>
    <p:sldId id="347" r:id="rId49"/>
    <p:sldId id="334" r:id="rId50"/>
    <p:sldId id="335" r:id="rId51"/>
    <p:sldId id="336" r:id="rId52"/>
    <p:sldId id="337" r:id="rId53"/>
    <p:sldId id="338" r:id="rId54"/>
    <p:sldId id="339" r:id="rId55"/>
    <p:sldId id="344" r:id="rId56"/>
    <p:sldId id="341" r:id="rId57"/>
    <p:sldId id="342" r:id="rId58"/>
    <p:sldId id="343" r:id="rId59"/>
    <p:sldId id="345" r:id="rId60"/>
    <p:sldId id="346" r:id="rId61"/>
    <p:sldId id="324" r:id="rId62"/>
    <p:sldId id="304" r:id="rId63"/>
    <p:sldId id="355" r:id="rId64"/>
    <p:sldId id="356" r:id="rId65"/>
    <p:sldId id="351" r:id="rId66"/>
    <p:sldId id="357" r:id="rId67"/>
    <p:sldId id="358" r:id="rId68"/>
    <p:sldId id="305" r:id="rId69"/>
    <p:sldId id="352" r:id="rId70"/>
    <p:sldId id="354" r:id="rId71"/>
    <p:sldId id="359" r:id="rId72"/>
    <p:sldId id="353" r:id="rId73"/>
    <p:sldId id="269" r:id="rId74"/>
    <p:sldId id="360" r:id="rId75"/>
    <p:sldId id="368" r:id="rId76"/>
    <p:sldId id="361" r:id="rId77"/>
    <p:sldId id="367" r:id="rId78"/>
    <p:sldId id="363" r:id="rId79"/>
    <p:sldId id="366" r:id="rId80"/>
    <p:sldId id="362" r:id="rId81"/>
    <p:sldId id="365" r:id="rId82"/>
    <p:sldId id="364" r:id="rId83"/>
    <p:sldId id="370" r:id="rId84"/>
    <p:sldId id="369" r:id="rId85"/>
    <p:sldId id="310" r:id="rId86"/>
    <p:sldId id="348" r:id="rId87"/>
    <p:sldId id="321" r:id="rId88"/>
    <p:sldId id="349" r:id="rId89"/>
    <p:sldId id="279" r:id="rId90"/>
    <p:sldId id="280" r:id="rId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61"/>
    <p:restoredTop sz="77891"/>
  </p:normalViewPr>
  <p:slideViewPr>
    <p:cSldViewPr snapToGrid="0" snapToObjects="1">
      <p:cViewPr>
        <p:scale>
          <a:sx n="98" d="100"/>
          <a:sy n="98" d="100"/>
        </p:scale>
        <p:origin x="1928" y="192"/>
      </p:cViewPr>
      <p:guideLst>
        <p:guide orient="horz" pos="2160"/>
        <p:guide pos="3840"/>
      </p:guideLst>
    </p:cSldViewPr>
  </p:slideViewPr>
  <p:outlineViewPr>
    <p:cViewPr>
      <p:scale>
        <a:sx n="33" d="100"/>
        <a:sy n="33" d="100"/>
      </p:scale>
      <p:origin x="0" y="-149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F6F5D-167E-1849-B841-EB0817BB385A}" type="datetimeFigureOut">
              <a:rPr lang="en-US" smtClean="0"/>
              <a:t>3/16/20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CF8D1-BA82-5045-ACF9-1AA42AD6A519}" type="slidenum">
              <a:rPr lang="en-US" smtClean="0"/>
              <a:t>‹#›</a:t>
            </a:fld>
            <a:endParaRPr lang="en-US"/>
          </a:p>
        </p:txBody>
      </p:sp>
    </p:spTree>
    <p:extLst>
      <p:ext uri="{BB962C8B-B14F-4D97-AF65-F5344CB8AC3E}">
        <p14:creationId xmlns:p14="http://schemas.microsoft.com/office/powerpoint/2010/main" val="2555476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will cover Docker fundamentals with the intent to get you into some real-world, hands-on practice as quickly as possible.  I want you understand Docker and be able to functionally use Docker with the information in the presentation.  If you don’t know a thing about Docker, this is a great place to start.  If you know some Docker and want a review, you are in the right place.  If you have extensive Docker experience and want to learn more, you won’t find what you’re looking for here although I would love to get your feedback on the material and understand how I can make it better.  Let’s get to it!</a:t>
            </a:r>
          </a:p>
        </p:txBody>
      </p:sp>
      <p:sp>
        <p:nvSpPr>
          <p:cNvPr id="4" name="Slide Number Placeholder 3"/>
          <p:cNvSpPr>
            <a:spLocks noGrp="1"/>
          </p:cNvSpPr>
          <p:nvPr>
            <p:ph type="sldNum" sz="quarter" idx="5"/>
          </p:nvPr>
        </p:nvSpPr>
        <p:spPr/>
        <p:txBody>
          <a:bodyPr/>
          <a:lstStyle/>
          <a:p>
            <a:fld id="{020CF8D1-BA82-5045-ACF9-1AA42AD6A519}" type="slidenum">
              <a:rPr lang="en-US" smtClean="0"/>
              <a:t>1</a:t>
            </a:fld>
            <a:endParaRPr lang="en-US"/>
          </a:p>
        </p:txBody>
      </p:sp>
    </p:spTree>
    <p:extLst>
      <p:ext uri="{BB962C8B-B14F-4D97-AF65-F5344CB8AC3E}">
        <p14:creationId xmlns:p14="http://schemas.microsoft.com/office/powerpoint/2010/main" val="1488115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Docker Engine describe the pieces that make Docker what it is and there are three parts: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Server, also known as the Docker Daemon is the process that is responsible for all of the </a:t>
            </a:r>
            <a:r>
              <a:rPr lang="en-US" i="1" dirty="0"/>
              <a:t>stuff </a:t>
            </a:r>
            <a:r>
              <a:rPr lang="en-US" i="0" dirty="0"/>
              <a:t>that Docker actually does.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For example, when you tell Docker to create a container, the Docker Daemon is responsible to carry out that instruction.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All instructions to the Docker Daemon must go through the second piece of the Docker engine, which is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Its only job is to allow clients to communicate instructions to the Daemon.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That brings us to the last piece of the Docker Engine, the Docker Client.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 Docker Client can be any system that communicates with the Docker REST API although we typically think of the Docker Client as the Docker CLI.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is the default client installed with docker and it provides a way to interact with the Docker Daemon, via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manages containers, images, networks, and data volumes and we will use the Docker CLI extensively in the hands-on exercises.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Unlike the Docker Daemon, the Docker Client installs on just about any operating system so you can manage remote instances of Docker whether or not you have the full Docker Engine on your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This diagram is an exact copy of what you will find in the official Docker Documentation and I want to point that out because I think it’s important to know that I didn’t simplify the architecture for someone who new to Docker.  All I did was adapt the diagram to build in PowerPoint; that’s all there is to Docker.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Let’s look at an example of how the components of the Docker Engine work together.</a:t>
            </a:r>
          </a:p>
        </p:txBody>
      </p:sp>
      <p:sp>
        <p:nvSpPr>
          <p:cNvPr id="4" name="Slide Number Placeholder 3"/>
          <p:cNvSpPr>
            <a:spLocks noGrp="1"/>
          </p:cNvSpPr>
          <p:nvPr>
            <p:ph type="sldNum" sz="quarter" idx="5"/>
          </p:nvPr>
        </p:nvSpPr>
        <p:spPr/>
        <p:txBody>
          <a:bodyPr/>
          <a:lstStyle/>
          <a:p>
            <a:fld id="{020CF8D1-BA82-5045-ACF9-1AA42AD6A519}" type="slidenum">
              <a:rPr lang="en-US" smtClean="0"/>
              <a:t>10</a:t>
            </a:fld>
            <a:endParaRPr lang="en-US"/>
          </a:p>
        </p:txBody>
      </p:sp>
    </p:spTree>
    <p:extLst>
      <p:ext uri="{BB962C8B-B14F-4D97-AF65-F5344CB8AC3E}">
        <p14:creationId xmlns:p14="http://schemas.microsoft.com/office/powerpoint/2010/main" val="2649993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 simple example of how Docker works in in a real environment and it is an exact representation of what you will see and do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have our Docker Client with some examples of the commands we will use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have Docker Host which runs the Docker Daemon.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hands-on exercises, our computers are our own Docker Hosts and Docker Desktop provides the complete Docker Engine for us.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Docker host has repositories for both Containers and Images and we will talk about the differences between those two things later 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now, there is an image for Ubuntu server already in our Image repository.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send CLI commands to the Docker Daemon, via the REST API, we tell Docker what we want it to do.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this case, we tell Docker to create two Ubuntu Containers and the Daemon does just that.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It’s common to </a:t>
            </a:r>
            <a:r>
              <a:rPr lang="en-US" i="1" dirty="0"/>
              <a:t>not</a:t>
            </a:r>
            <a:r>
              <a:rPr lang="en-US" dirty="0"/>
              <a:t> have the image we need in our local repository but we don’t need to scour the Internet to look for most Images…for this situation, we have Registries.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say we want to deploy two Containers with the official Redis database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don’t have that image in our repository yet but Docker we can just tell Docker to deploy the Containers anyway.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Docker will try to find Images locally first and will automatically search the Docker Hub Registry if it doesn’t find the Image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tell Docker to search other Registries too but, for our learning, we will stick to using the Docker Hub Registry.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quick note about Docker Hub is that it hosts many official </a:t>
            </a:r>
            <a:r>
              <a:rPr lang="en-US" i="1" dirty="0"/>
              <a:t>and</a:t>
            </a:r>
            <a:r>
              <a:rPr lang="en-US" i="0" dirty="0"/>
              <a:t> unofficial Images.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Generally, official images come from OEMs and unofficial images come from people like us.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You can think of Docker Hub like a GitHub for Docker Images.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Anyway, Docker will download the Redis Image from Docker Hub and then create the Containers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Now that the Redis Image is in our local repository, any new Redis Containers we deploy will pop up just about instantly.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In the interest of simplicity and transparency, this is another diagram that I pulled straight from Docker’s documentation and adapted for PowerPoint.  While there is much more that we can do with Docker, this is a good representation of how the basics work.</a:t>
            </a:r>
          </a:p>
        </p:txBody>
      </p:sp>
      <p:sp>
        <p:nvSpPr>
          <p:cNvPr id="4" name="Slide Number Placeholder 3"/>
          <p:cNvSpPr>
            <a:spLocks noGrp="1"/>
          </p:cNvSpPr>
          <p:nvPr>
            <p:ph type="sldNum" sz="quarter" idx="5"/>
          </p:nvPr>
        </p:nvSpPr>
        <p:spPr/>
        <p:txBody>
          <a:bodyPr/>
          <a:lstStyle/>
          <a:p>
            <a:fld id="{020CF8D1-BA82-5045-ACF9-1AA42AD6A519}" type="slidenum">
              <a:rPr lang="en-US" smtClean="0"/>
              <a:t>11</a:t>
            </a:fld>
            <a:endParaRPr lang="en-US"/>
          </a:p>
        </p:txBody>
      </p:sp>
    </p:spTree>
    <p:extLst>
      <p:ext uri="{BB962C8B-B14F-4D97-AF65-F5344CB8AC3E}">
        <p14:creationId xmlns:p14="http://schemas.microsoft.com/office/powerpoint/2010/main" val="1037279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pretty much </a:t>
            </a:r>
            <a:r>
              <a:rPr lang="en-US" i="1" dirty="0"/>
              <a:t>it</a:t>
            </a:r>
            <a:r>
              <a:rPr lang="en-US" i="0" dirty="0"/>
              <a:t> for the slides, it’s time to get hands-on with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For each of the hands-on exercises we will go over the commands or instructions that pertain to the task at hand and then show a screen recording of task.  The idea here is you can learn at whichever pace and style suits you best.  If you have Docker Desktop installed and want to follow along with your CLI, do it.  If you don’t have Docker Desktop installed or if you just want to watch and see what this all looks like, that’s just as good.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All of the screen recordings are built into the presentation and so you can review them anytime and they should be a good resource if you try to go through the hands-on exercises and get stuck.  Also, all of the commands in the screen recordings with their descriptions are in the GitHub repo, broken out by section, in the </a:t>
            </a:r>
            <a:r>
              <a:rPr lang="en-US" i="1" dirty="0"/>
              <a:t>docker-commands</a:t>
            </a:r>
            <a:r>
              <a:rPr lang="en-US" i="0" dirty="0"/>
              <a:t> folder and you can copy and paste commands if you prefer.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Enough talk, let’s do some work 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12</a:t>
            </a:fld>
            <a:endParaRPr lang="en-US"/>
          </a:p>
        </p:txBody>
      </p:sp>
    </p:spTree>
    <p:extLst>
      <p:ext uri="{BB962C8B-B14F-4D97-AF65-F5344CB8AC3E}">
        <p14:creationId xmlns:p14="http://schemas.microsoft.com/office/powerpoint/2010/main" val="3139730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to use Docker is to open and sign in to Docker Desktop.  Again, technically, this isn’t required but it’s probably a good idea if you plan to ever use Docker for anything.</a:t>
            </a:r>
          </a:p>
          <a:p>
            <a:endParaRPr lang="en-US" dirty="0"/>
          </a:p>
          <a:p>
            <a:r>
              <a:rPr lang="en-US" dirty="0"/>
              <a:t>Launch the Docker Desktop app, enter your credentials, and sign in.  If you don’t see a prompt to sign in, you can access the Docker Desktop menu by:</a:t>
            </a:r>
          </a:p>
          <a:p>
            <a:pPr marL="628650" lvl="1" indent="-171450">
              <a:buFont typeface="Arial" panose="020B0604020202020204" pitchFamily="34" charset="0"/>
              <a:buChar char="•"/>
            </a:pPr>
            <a:r>
              <a:rPr lang="en-US" dirty="0"/>
              <a:t>Clicking on the Docker menu bar icon in the upper-right portion of a Mac desktop.</a:t>
            </a:r>
          </a:p>
          <a:p>
            <a:pPr marL="628650" lvl="1" indent="-171450">
              <a:buFont typeface="Arial" panose="020B0604020202020204" pitchFamily="34" charset="0"/>
              <a:buChar char="•"/>
            </a:pPr>
            <a:r>
              <a:rPr lang="en-US" dirty="0"/>
              <a:t>Or right-clicking on the Docker icon in the notification area at the bottom-right portion of a Windows desktop.</a:t>
            </a:r>
          </a:p>
          <a:p>
            <a:endParaRPr lang="en-US" dirty="0"/>
          </a:p>
          <a:p>
            <a:r>
              <a:rPr lang="en-US" dirty="0"/>
              <a:t>You can verify that you signed in and Docker is running using your Docker Desktop menu.</a:t>
            </a:r>
          </a:p>
        </p:txBody>
      </p:sp>
      <p:sp>
        <p:nvSpPr>
          <p:cNvPr id="4" name="Slide Number Placeholder 3"/>
          <p:cNvSpPr>
            <a:spLocks noGrp="1"/>
          </p:cNvSpPr>
          <p:nvPr>
            <p:ph type="sldNum" sz="quarter" idx="5"/>
          </p:nvPr>
        </p:nvSpPr>
        <p:spPr/>
        <p:txBody>
          <a:bodyPr/>
          <a:lstStyle/>
          <a:p>
            <a:fld id="{020CF8D1-BA82-5045-ACF9-1AA42AD6A519}" type="slidenum">
              <a:rPr lang="en-US" smtClean="0"/>
              <a:t>13</a:t>
            </a:fld>
            <a:endParaRPr lang="en-US"/>
          </a:p>
        </p:txBody>
      </p:sp>
    </p:spTree>
    <p:extLst>
      <p:ext uri="{BB962C8B-B14F-4D97-AF65-F5344CB8AC3E}">
        <p14:creationId xmlns:p14="http://schemas.microsoft.com/office/powerpoint/2010/main" val="2804571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thing we will do is verify our installation of Docker works correctly.  To do that, open your preferred terminal application.</a:t>
            </a:r>
          </a:p>
          <a:p>
            <a:r>
              <a:rPr lang="en-US" dirty="0"/>
              <a:t>There are a few commands we will run to do this:</a:t>
            </a:r>
          </a:p>
          <a:p>
            <a:pPr marL="171450" indent="-171450">
              <a:buFont typeface="Arial" panose="020B0604020202020204" pitchFamily="34" charset="0"/>
              <a:buChar char="•"/>
            </a:pPr>
            <a:r>
              <a:rPr lang="en-US" b="1" i="1" dirty="0"/>
              <a:t>docker --version </a:t>
            </a:r>
            <a:r>
              <a:rPr lang="en-US" dirty="0"/>
              <a:t>simply displays the Docker version and build information.</a:t>
            </a:r>
          </a:p>
          <a:p>
            <a:pPr marL="171450" indent="-171450">
              <a:buFont typeface="Arial" panose="020B0604020202020204" pitchFamily="34" charset="0"/>
              <a:buChar char="•"/>
            </a:pPr>
            <a:r>
              <a:rPr lang="en-US" b="1" i="1" dirty="0"/>
              <a:t>docker info </a:t>
            </a:r>
            <a:r>
              <a:rPr lang="en-US" dirty="0"/>
              <a:t>shows the version number but also details about:</a:t>
            </a:r>
          </a:p>
          <a:p>
            <a:pPr marL="628650" lvl="1" indent="-171450">
              <a:buFont typeface="Arial" panose="020B0604020202020204" pitchFamily="34" charset="0"/>
              <a:buChar char="•"/>
            </a:pPr>
            <a:r>
              <a:rPr lang="en-US" dirty="0"/>
              <a:t>The number of Containers and Images in the environment.</a:t>
            </a:r>
          </a:p>
          <a:p>
            <a:pPr marL="628650" lvl="1" indent="-171450">
              <a:buFont typeface="Arial" panose="020B0604020202020204" pitchFamily="34" charset="0"/>
              <a:buChar char="•"/>
            </a:pPr>
            <a:r>
              <a:rPr lang="en-US" dirty="0"/>
              <a:t>Information that Docker learns about your computer, as the Docker Host.</a:t>
            </a:r>
          </a:p>
          <a:p>
            <a:pPr marL="628650" lvl="1" indent="-171450">
              <a:buFont typeface="Arial" panose="020B0604020202020204" pitchFamily="34" charset="0"/>
              <a:buChar char="•"/>
            </a:pPr>
            <a:r>
              <a:rPr lang="en-US" dirty="0"/>
              <a:t>And information about the configured Docker Registries.</a:t>
            </a:r>
          </a:p>
          <a:p>
            <a:pPr marL="171450" lvl="0" indent="-171450">
              <a:buFont typeface="Arial" panose="020B0604020202020204" pitchFamily="34" charset="0"/>
              <a:buChar char="•"/>
            </a:pPr>
            <a:r>
              <a:rPr lang="en-US" b="1" i="1" dirty="0"/>
              <a:t>docker run hello-world</a:t>
            </a:r>
            <a:r>
              <a:rPr lang="en-US" b="0" i="1" dirty="0"/>
              <a:t> </a:t>
            </a:r>
            <a:r>
              <a:rPr lang="en-US" b="0" i="0" dirty="0"/>
              <a:t>will do several things which we will review right after we run the command.</a:t>
            </a:r>
          </a:p>
          <a:p>
            <a:pPr marL="628650" lvl="1" indent="-171450">
              <a:buFont typeface="Arial" panose="020B0604020202020204" pitchFamily="34" charset="0"/>
              <a:buChar char="•"/>
            </a:pPr>
            <a:r>
              <a:rPr lang="en-US" b="0" i="0" dirty="0"/>
              <a:t>This command is a pretty definitive way to confirm that your installation of Docker works correctly.</a:t>
            </a:r>
          </a:p>
          <a:p>
            <a:pPr marL="0" lvl="0" indent="0">
              <a:buFont typeface="Arial" panose="020B0604020202020204" pitchFamily="34" charset="0"/>
              <a:buNone/>
            </a:pPr>
            <a:endParaRPr lang="en-US" b="1" i="1" dirty="0"/>
          </a:p>
          <a:p>
            <a:pPr marL="0" lvl="0" indent="0">
              <a:buFont typeface="Arial" panose="020B0604020202020204" pitchFamily="34" charset="0"/>
              <a:buNone/>
            </a:pPr>
            <a:r>
              <a:rPr lang="en-US" b="0" i="0" dirty="0"/>
              <a:t>Let’s see what these commands do when we run them and feel free to follow along if you like.</a:t>
            </a:r>
          </a:p>
        </p:txBody>
      </p:sp>
      <p:sp>
        <p:nvSpPr>
          <p:cNvPr id="4" name="Slide Number Placeholder 3"/>
          <p:cNvSpPr>
            <a:spLocks noGrp="1"/>
          </p:cNvSpPr>
          <p:nvPr>
            <p:ph type="sldNum" sz="quarter" idx="5"/>
          </p:nvPr>
        </p:nvSpPr>
        <p:spPr/>
        <p:txBody>
          <a:bodyPr/>
          <a:lstStyle/>
          <a:p>
            <a:fld id="{020CF8D1-BA82-5045-ACF9-1AA42AD6A519}" type="slidenum">
              <a:rPr lang="en-US" smtClean="0"/>
              <a:t>14</a:t>
            </a:fld>
            <a:endParaRPr lang="en-US"/>
          </a:p>
        </p:txBody>
      </p:sp>
    </p:spTree>
    <p:extLst>
      <p:ext uri="{BB962C8B-B14F-4D97-AF65-F5344CB8AC3E}">
        <p14:creationId xmlns:p14="http://schemas.microsoft.com/office/powerpoint/2010/main" val="1519314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note about the screen recordings in this presentation, to make the screen recordings as easy to read as possible, I use a large font in a small terminal window.  Sometimes this will make the text output, intended for one line, span many lines.  While this isn’t ideal, I feel like having text that is easy to read gets more weight than a perfectly clean output format.</a:t>
            </a:r>
          </a:p>
          <a:p>
            <a:endParaRPr lang="en-US" dirty="0"/>
          </a:p>
          <a:p>
            <a:pPr marL="171450" indent="-171450">
              <a:buFont typeface="Arial" panose="020B0604020202020204" pitchFamily="34" charset="0"/>
              <a:buChar char="•"/>
            </a:pPr>
            <a:r>
              <a:rPr lang="en-US" dirty="0"/>
              <a:t>Let’s get started by typing </a:t>
            </a:r>
            <a:r>
              <a:rPr lang="en-US" b="1" i="1" dirty="0"/>
              <a:t>docker --version </a:t>
            </a:r>
            <a:r>
              <a:rPr lang="en-US" b="0" i="0" dirty="0"/>
              <a:t>and pressing your </a:t>
            </a:r>
            <a:r>
              <a:rPr lang="en-US" b="1" i="1" dirty="0"/>
              <a:t>Return </a:t>
            </a:r>
            <a:r>
              <a:rPr lang="en-US" b="0" i="0" dirty="0"/>
              <a:t>or </a:t>
            </a:r>
            <a:r>
              <a:rPr lang="en-US" b="1" i="1" dirty="0"/>
              <a:t>Enter</a:t>
            </a:r>
            <a:r>
              <a:rPr lang="en-US" b="0" i="0" dirty="0"/>
              <a:t> key.</a:t>
            </a:r>
          </a:p>
          <a:p>
            <a:pPr marL="628650" lvl="1" indent="-171450">
              <a:buFont typeface="Arial" panose="020B0604020202020204" pitchFamily="34" charset="0"/>
              <a:buChar char="•"/>
            </a:pPr>
            <a:r>
              <a:rPr lang="en-US" b="0" i="0" dirty="0"/>
              <a:t>We see the Docker version in our terminal and there a couple of things to note about the version number.</a:t>
            </a:r>
          </a:p>
          <a:p>
            <a:pPr marL="628650" lvl="1" indent="-171450">
              <a:buFont typeface="Arial" panose="020B0604020202020204" pitchFamily="34" charset="0"/>
              <a:buChar char="•"/>
            </a:pPr>
            <a:r>
              <a:rPr lang="en-US" b="0" i="0" dirty="0"/>
              <a:t>Docker version numbers correspond to the release date of a given version.</a:t>
            </a:r>
          </a:p>
          <a:p>
            <a:pPr marL="628650" lvl="1" indent="-171450">
              <a:buFont typeface="Arial" panose="020B0604020202020204" pitchFamily="34" charset="0"/>
              <a:buChar char="•"/>
            </a:pPr>
            <a:r>
              <a:rPr lang="en-US" dirty="0"/>
              <a:t>The first two digits of the version, before the dot, correspond to the release year and the second two digits ,that appear after the dot, correspond to the release month.</a:t>
            </a:r>
          </a:p>
          <a:p>
            <a:pPr marL="628650" lvl="1" indent="-171450">
              <a:buFont typeface="Arial" panose="020B0604020202020204" pitchFamily="34" charset="0"/>
              <a:buChar char="•"/>
            </a:pPr>
            <a:r>
              <a:rPr lang="en-US" dirty="0"/>
              <a:t>With that information we can determine that this release of Docker is from March of 2019. </a:t>
            </a:r>
          </a:p>
        </p:txBody>
      </p:sp>
      <p:sp>
        <p:nvSpPr>
          <p:cNvPr id="4" name="Slide Number Placeholder 3"/>
          <p:cNvSpPr>
            <a:spLocks noGrp="1"/>
          </p:cNvSpPr>
          <p:nvPr>
            <p:ph type="sldNum" sz="quarter" idx="5"/>
          </p:nvPr>
        </p:nvSpPr>
        <p:spPr/>
        <p:txBody>
          <a:bodyPr/>
          <a:lstStyle/>
          <a:p>
            <a:fld id="{020CF8D1-BA82-5045-ACF9-1AA42AD6A519}" type="slidenum">
              <a:rPr lang="en-US" smtClean="0"/>
              <a:t>15</a:t>
            </a:fld>
            <a:endParaRPr lang="en-US"/>
          </a:p>
        </p:txBody>
      </p:sp>
    </p:spTree>
    <p:extLst>
      <p:ext uri="{BB962C8B-B14F-4D97-AF65-F5344CB8AC3E}">
        <p14:creationId xmlns:p14="http://schemas.microsoft.com/office/powerpoint/2010/main" val="1293102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next command to run is </a:t>
            </a:r>
            <a:r>
              <a:rPr lang="en-US" b="1" i="1" dirty="0"/>
              <a:t>docker info</a:t>
            </a:r>
            <a:r>
              <a:rPr lang="en-US" b="0" i="0" dirty="0"/>
              <a:t>.</a:t>
            </a:r>
          </a:p>
          <a:p>
            <a:pPr marL="628650" lvl="1" indent="-171450">
              <a:buFont typeface="Arial" panose="020B0604020202020204" pitchFamily="34" charset="0"/>
              <a:buChar char="•"/>
            </a:pPr>
            <a:r>
              <a:rPr lang="en-US" b="0" i="0" dirty="0"/>
              <a:t>The output will scroll by pretty quickly but we will look at a few things before we move on.</a:t>
            </a:r>
          </a:p>
          <a:p>
            <a:pPr marL="628650" lvl="1" indent="-171450">
              <a:buFont typeface="Arial" panose="020B0604020202020204" pitchFamily="34" charset="0"/>
              <a:buChar char="•"/>
            </a:pPr>
            <a:r>
              <a:rPr lang="en-US" b="0" i="0" dirty="0"/>
              <a:t>If we pause the scroll-back we can see the configured Docker Registry is at </a:t>
            </a:r>
            <a:r>
              <a:rPr lang="en-US" b="0" i="1" dirty="0" err="1"/>
              <a:t>docker.io</a:t>
            </a:r>
            <a:r>
              <a:rPr lang="en-US" b="0" i="1" dirty="0"/>
              <a:t> </a:t>
            </a:r>
            <a:r>
              <a:rPr lang="en-US" b="0" i="0" dirty="0"/>
              <a:t>– this is the Docker Hub Registry</a:t>
            </a:r>
          </a:p>
          <a:p>
            <a:pPr marL="1085850" lvl="2" indent="-171450">
              <a:buFont typeface="Arial" panose="020B0604020202020204" pitchFamily="34" charset="0"/>
              <a:buChar char="•"/>
            </a:pPr>
            <a:r>
              <a:rPr lang="en-US" b="0" i="0" dirty="0"/>
              <a:t>We can also see an Insecure Registry configured with the address </a:t>
            </a:r>
            <a:r>
              <a:rPr lang="en-US" b="0" i="1" dirty="0"/>
              <a:t>127.0.0.0/8</a:t>
            </a:r>
            <a:r>
              <a:rPr lang="en-US" b="1" i="0" dirty="0"/>
              <a:t> </a:t>
            </a:r>
            <a:r>
              <a:rPr lang="en-US" b="0" i="0" dirty="0"/>
              <a:t>– this represents the local Registry which Docker will check before it contacts Docker Hub to look for an image.</a:t>
            </a:r>
          </a:p>
          <a:p>
            <a:pPr marL="628650" lvl="1" indent="-171450">
              <a:buFont typeface="Arial" panose="020B0604020202020204" pitchFamily="34" charset="0"/>
              <a:buChar char="•"/>
            </a:pPr>
            <a:r>
              <a:rPr lang="en-US" dirty="0"/>
              <a:t>Next we see some information that Docker learns about your computer like the number of CPUs and memory available to Docker Desktop.</a:t>
            </a:r>
          </a:p>
          <a:p>
            <a:pPr marL="628650" lvl="1" indent="-171450">
              <a:buFont typeface="Arial" panose="020B0604020202020204" pitchFamily="34" charset="0"/>
              <a:buChar char="•"/>
            </a:pPr>
            <a:r>
              <a:rPr lang="en-US" dirty="0"/>
              <a:t>When we scroll all the way to the top we see:</a:t>
            </a:r>
          </a:p>
          <a:p>
            <a:pPr marL="1085850" lvl="2" indent="-171450">
              <a:buFont typeface="Arial" panose="020B0604020202020204" pitchFamily="34" charset="0"/>
              <a:buChar char="•"/>
            </a:pPr>
            <a:r>
              <a:rPr lang="en-US" dirty="0"/>
              <a:t>The Docker version</a:t>
            </a:r>
          </a:p>
          <a:p>
            <a:pPr marL="1085850" lvl="2" indent="-171450">
              <a:buFont typeface="Arial" panose="020B0604020202020204" pitchFamily="34" charset="0"/>
              <a:buChar char="•"/>
            </a:pPr>
            <a:r>
              <a:rPr lang="en-US" dirty="0"/>
              <a:t>The number of Images</a:t>
            </a:r>
          </a:p>
          <a:p>
            <a:pPr marL="1085850" lvl="2" indent="-171450">
              <a:buFont typeface="Arial" panose="020B0604020202020204" pitchFamily="34" charset="0"/>
              <a:buChar char="•"/>
            </a:pPr>
            <a:r>
              <a:rPr lang="en-US" dirty="0"/>
              <a:t>The number of Containers and the state of those containers</a:t>
            </a:r>
          </a:p>
        </p:txBody>
      </p:sp>
      <p:sp>
        <p:nvSpPr>
          <p:cNvPr id="4" name="Slide Number Placeholder 3"/>
          <p:cNvSpPr>
            <a:spLocks noGrp="1"/>
          </p:cNvSpPr>
          <p:nvPr>
            <p:ph type="sldNum" sz="quarter" idx="5"/>
          </p:nvPr>
        </p:nvSpPr>
        <p:spPr/>
        <p:txBody>
          <a:bodyPr/>
          <a:lstStyle/>
          <a:p>
            <a:fld id="{020CF8D1-BA82-5045-ACF9-1AA42AD6A519}" type="slidenum">
              <a:rPr lang="en-US" smtClean="0"/>
              <a:t>16</a:t>
            </a:fld>
            <a:endParaRPr lang="en-US"/>
          </a:p>
        </p:txBody>
      </p:sp>
    </p:spTree>
    <p:extLst>
      <p:ext uri="{BB962C8B-B14F-4D97-AF65-F5344CB8AC3E}">
        <p14:creationId xmlns:p14="http://schemas.microsoft.com/office/powerpoint/2010/main" val="1497280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check on our Docker Installation is to run the command </a:t>
            </a:r>
            <a:r>
              <a:rPr lang="en-US" b="1" i="1" dirty="0"/>
              <a:t>docker run hello-world</a:t>
            </a:r>
            <a:r>
              <a:rPr lang="en-US" b="0" i="0" dirty="0"/>
              <a:t>.</a:t>
            </a:r>
          </a:p>
          <a:p>
            <a:pPr marL="171450" indent="-171450">
              <a:buFont typeface="Arial" panose="020B0604020202020204" pitchFamily="34" charset="0"/>
              <a:buChar char="•"/>
            </a:pPr>
            <a:r>
              <a:rPr lang="en-US" b="0" i="0" dirty="0"/>
              <a:t>This command tells Docker to:</a:t>
            </a:r>
          </a:p>
          <a:p>
            <a:pPr marL="628650" lvl="1" indent="-171450">
              <a:buFont typeface="Arial" panose="020B0604020202020204" pitchFamily="34" charset="0"/>
              <a:buChar char="•"/>
            </a:pPr>
            <a:r>
              <a:rPr lang="en-US" b="0" i="0" dirty="0"/>
              <a:t>Create and run a new Docker Container based on the Docker Image named </a:t>
            </a:r>
            <a:r>
              <a:rPr lang="en-US" b="1" i="0" dirty="0"/>
              <a:t>hello-world</a:t>
            </a:r>
            <a:endParaRPr lang="en-US" b="0" i="0" dirty="0"/>
          </a:p>
          <a:p>
            <a:pPr marL="628650" lvl="1" indent="-171450">
              <a:buFont typeface="Arial" panose="020B0604020202020204" pitchFamily="34" charset="0"/>
              <a:buChar char="•"/>
            </a:pPr>
            <a:r>
              <a:rPr lang="en-US" b="0" i="0" dirty="0"/>
              <a:t>I’ll pause the playback to show you that Docker first tries to find the Image locally and, when it doesn’t find the Image, downloads the image from the Docker Hub Registry.</a:t>
            </a:r>
          </a:p>
          <a:p>
            <a:pPr marL="628650" lvl="1" indent="-171450">
              <a:buFont typeface="Arial" panose="020B0604020202020204" pitchFamily="34" charset="0"/>
              <a:buChar char="•"/>
            </a:pPr>
            <a:r>
              <a:rPr lang="en-US" dirty="0"/>
              <a:t>Docker creates and runs the Container as soon as the Image downloads.</a:t>
            </a:r>
          </a:p>
          <a:p>
            <a:pPr marL="628650" lvl="1" indent="-171450">
              <a:buFont typeface="Arial" panose="020B0604020202020204" pitchFamily="34" charset="0"/>
              <a:buChar char="•"/>
            </a:pPr>
            <a:r>
              <a:rPr lang="en-US" dirty="0"/>
              <a:t>We can see in the output that Docker tells us, explicitly, that our Docker installation works properly.</a:t>
            </a:r>
          </a:p>
          <a:p>
            <a:pPr marL="628650" lvl="1" indent="-171450">
              <a:buFont typeface="Arial" panose="020B0604020202020204" pitchFamily="34" charset="0"/>
              <a:buChar char="•"/>
            </a:pPr>
            <a:r>
              <a:rPr lang="en-US" dirty="0"/>
              <a:t>We can keep reading to see exactly what Docker did as a result of our command.</a:t>
            </a:r>
          </a:p>
          <a:p>
            <a:pPr marL="1085850" lvl="2" indent="-171450">
              <a:buFont typeface="Arial" panose="020B0604020202020204" pitchFamily="34" charset="0"/>
              <a:buChar char="•"/>
            </a:pPr>
            <a:r>
              <a:rPr lang="en-US" dirty="0"/>
              <a:t>The Docker Client sent the Docker Daemon an instruction which caused the Daemon to:</a:t>
            </a:r>
          </a:p>
          <a:p>
            <a:pPr marL="1543050" lvl="3" indent="-171450">
              <a:buFont typeface="Arial" panose="020B0604020202020204" pitchFamily="34" charset="0"/>
              <a:buChar char="•"/>
            </a:pPr>
            <a:r>
              <a:rPr lang="en-US" dirty="0"/>
              <a:t>Download the </a:t>
            </a:r>
            <a:r>
              <a:rPr lang="en-US" b="1" dirty="0"/>
              <a:t>hello-world</a:t>
            </a:r>
            <a:r>
              <a:rPr lang="en-US" b="0" dirty="0"/>
              <a:t> image from Docker Hub.</a:t>
            </a:r>
          </a:p>
          <a:p>
            <a:pPr marL="1543050" lvl="3" indent="-171450">
              <a:buFont typeface="Arial" panose="020B0604020202020204" pitchFamily="34" charset="0"/>
              <a:buChar char="•"/>
            </a:pPr>
            <a:r>
              <a:rPr lang="en-US" b="0" dirty="0"/>
              <a:t>Create a new Container from that image which results in the output we see on the screen now.</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17</a:t>
            </a:fld>
            <a:endParaRPr lang="en-US"/>
          </a:p>
        </p:txBody>
      </p:sp>
    </p:spTree>
    <p:extLst>
      <p:ext uri="{BB962C8B-B14F-4D97-AF65-F5344CB8AC3E}">
        <p14:creationId xmlns:p14="http://schemas.microsoft.com/office/powerpoint/2010/main" val="3068340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 verified our Docker installation, let’s talk briefly about Docker Images and build one for ourselves.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18</a:t>
            </a:fld>
            <a:endParaRPr lang="en-US"/>
          </a:p>
        </p:txBody>
      </p:sp>
    </p:spTree>
    <p:extLst>
      <p:ext uri="{BB962C8B-B14F-4D97-AF65-F5344CB8AC3E}">
        <p14:creationId xmlns:p14="http://schemas.microsoft.com/office/powerpoint/2010/main" val="2058049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I mentioned we would talk about what Docker Images and Containers are and we will start with Images first</a:t>
            </a:r>
          </a:p>
          <a:p>
            <a:pPr marL="171450" indent="-171450">
              <a:buFont typeface="Arial" panose="020B0604020202020204" pitchFamily="34" charset="0"/>
              <a:buChar char="•"/>
            </a:pPr>
            <a:r>
              <a:rPr lang="en-US" dirty="0"/>
              <a:t>Think of Images as templates for what you want Containers to look like.</a:t>
            </a:r>
          </a:p>
          <a:p>
            <a:pPr marL="628650" lvl="1" indent="-171450">
              <a:buFont typeface="Arial" panose="020B0604020202020204" pitchFamily="34" charset="0"/>
              <a:buChar char="•"/>
            </a:pPr>
            <a:r>
              <a:rPr lang="en-US" dirty="0"/>
              <a:t>In the vSphere world, you can build a virtual machine template and use it to create a bunch of identical virtual machines, which all start off as exact clones of the original template.</a:t>
            </a:r>
          </a:p>
          <a:p>
            <a:pPr marL="628650" lvl="1" indent="-171450">
              <a:buFont typeface="Arial" panose="020B0604020202020204" pitchFamily="34" charset="0"/>
              <a:buChar char="•"/>
            </a:pPr>
            <a:r>
              <a:rPr lang="en-US" dirty="0"/>
              <a:t>Docker Images work in about the same way; you build an Image and then create Containers which all start off as exact clones of the Image.</a:t>
            </a:r>
          </a:p>
          <a:p>
            <a:pPr marL="1085850" lvl="2" indent="-171450">
              <a:buFont typeface="Arial" panose="020B0604020202020204" pitchFamily="34" charset="0"/>
              <a:buChar char="•"/>
            </a:pPr>
            <a:r>
              <a:rPr lang="en-US" dirty="0"/>
              <a:t>Docker documentation describes Images as </a:t>
            </a:r>
            <a:r>
              <a:rPr lang="en-US" i="1" dirty="0"/>
              <a:t>immutable</a:t>
            </a:r>
            <a:r>
              <a:rPr lang="en-US" i="0" dirty="0"/>
              <a:t> although I want to point out you can rebuild Images and add or take away elements as you see fit.</a:t>
            </a:r>
          </a:p>
          <a:p>
            <a:pPr marL="1085850" lvl="2" indent="-171450">
              <a:buFont typeface="Arial" panose="020B0604020202020204" pitchFamily="34" charset="0"/>
              <a:buChar char="•"/>
            </a:pPr>
            <a:r>
              <a:rPr lang="en-US" i="0" dirty="0"/>
              <a:t>Once you rebuild an Image, that new Image is, likewise, considered immutable.</a:t>
            </a:r>
          </a:p>
          <a:p>
            <a:pPr marL="171450" lvl="0" indent="-171450">
              <a:buFont typeface="Arial" panose="020B0604020202020204" pitchFamily="34" charset="0"/>
              <a:buChar char="•"/>
            </a:pPr>
            <a:r>
              <a:rPr lang="en-US" i="0" dirty="0"/>
              <a:t>To build a Docker Image we use a special file called </a:t>
            </a:r>
            <a:r>
              <a:rPr lang="en-US" i="1" dirty="0" err="1"/>
              <a:t>Dockerfile</a:t>
            </a:r>
            <a:r>
              <a:rPr lang="en-US" i="0" dirty="0"/>
              <a:t>, with no file extension.</a:t>
            </a:r>
          </a:p>
          <a:p>
            <a:pPr marL="628650" lvl="1" indent="-171450">
              <a:buFont typeface="Arial" panose="020B0604020202020204" pitchFamily="34" charset="0"/>
              <a:buChar char="•"/>
            </a:pPr>
            <a:r>
              <a:rPr lang="en-US" i="0" dirty="0"/>
              <a:t>The </a:t>
            </a:r>
            <a:r>
              <a:rPr lang="en-US" i="0" dirty="0" err="1"/>
              <a:t>Dockerfile</a:t>
            </a:r>
            <a:r>
              <a:rPr lang="en-US" i="0" dirty="0"/>
              <a:t> contains instructions which define all of the binaries, packages, scripts, files, and just about anything else you can think of that will comprise the final Image.</a:t>
            </a:r>
          </a:p>
          <a:p>
            <a:pPr marL="1085850" lvl="2" indent="-171450">
              <a:buFont typeface="Arial" panose="020B0604020202020204" pitchFamily="34" charset="0"/>
              <a:buChar char="•"/>
            </a:pPr>
            <a:r>
              <a:rPr lang="en-US" i="0" dirty="0"/>
              <a:t>We will go into </a:t>
            </a:r>
            <a:r>
              <a:rPr lang="en-US" i="0" dirty="0" err="1"/>
              <a:t>Dockerfile</a:t>
            </a:r>
            <a:r>
              <a:rPr lang="en-US" i="0" dirty="0"/>
              <a:t> details shortly.</a:t>
            </a:r>
          </a:p>
          <a:p>
            <a:pPr marL="171450" lvl="0" indent="-171450">
              <a:buFont typeface="Arial" panose="020B0604020202020204" pitchFamily="34" charset="0"/>
              <a:buChar char="•"/>
            </a:pPr>
            <a:r>
              <a:rPr lang="en-US" i="0" dirty="0"/>
              <a:t>Before we do that though, we will go back to our Docker CLI and have a first look at our Docker Image inventory.</a:t>
            </a:r>
          </a:p>
          <a:p>
            <a:pPr marL="628650" lvl="1" indent="-171450">
              <a:buFont typeface="Arial" panose="020B0604020202020204" pitchFamily="34" charset="0"/>
              <a:buChar char="•"/>
            </a:pPr>
            <a:r>
              <a:rPr lang="en-US" i="0" dirty="0"/>
              <a:t>The command that lists all of the Docker Images in our local repository is </a:t>
            </a:r>
            <a:r>
              <a:rPr lang="en-US" b="1" i="1" dirty="0"/>
              <a:t>docker image ls</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19</a:t>
            </a:fld>
            <a:endParaRPr lang="en-US"/>
          </a:p>
        </p:txBody>
      </p:sp>
    </p:spTree>
    <p:extLst>
      <p:ext uri="{BB962C8B-B14F-4D97-AF65-F5344CB8AC3E}">
        <p14:creationId xmlns:p14="http://schemas.microsoft.com/office/powerpoint/2010/main" val="230470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cover the prerequisites for the hands-on activities:</a:t>
            </a:r>
          </a:p>
          <a:p>
            <a:pPr marL="171450" indent="-171450">
              <a:buFont typeface="Arial" panose="020B0604020202020204" pitchFamily="34" charset="0"/>
              <a:buChar char="•"/>
            </a:pPr>
            <a:r>
              <a:rPr lang="en-US" dirty="0"/>
              <a:t>First, you should have a Docker Hub Account.  Technically, this isn’t required for what we will cover but having a Docker Hub account is a lot like having a GitHub account; it’s something you are likely to use eventually.</a:t>
            </a:r>
          </a:p>
          <a:p>
            <a:pPr marL="171450" indent="-171450">
              <a:buFont typeface="Arial" panose="020B0604020202020204" pitchFamily="34" charset="0"/>
              <a:buChar char="•"/>
            </a:pPr>
            <a:r>
              <a:rPr lang="en-US" dirty="0"/>
              <a:t>Once you have a Docker Hub Account, download and install Docker Desktop for your computer.</a:t>
            </a:r>
          </a:p>
          <a:p>
            <a:pPr marL="171450" indent="-171450">
              <a:buFont typeface="Arial" panose="020B0604020202020204" pitchFamily="34" charset="0"/>
              <a:buChar char="•"/>
            </a:pPr>
            <a:r>
              <a:rPr lang="en-US" dirty="0"/>
              <a:t>This presentation with all of the presenter notes, all of the files you need for the hands-on tasks, a Docker commands reference, and a README file that explains how to use all of this stuff are on an internal GitHub repo.</a:t>
            </a:r>
          </a:p>
          <a:p>
            <a:pPr marL="628650" lvl="1" indent="-171450">
              <a:buFont typeface="Arial" panose="020B0604020202020204" pitchFamily="34" charset="0"/>
              <a:buChar char="•"/>
            </a:pPr>
            <a:r>
              <a:rPr lang="en-US" dirty="0"/>
              <a:t>You need to connect to the ATC VPN to get to the repo so, if you aren’t already enrolled in the Duo authentication system, follow the link on the ATC Support page to Service Now then click on Self-Service Portal.</a:t>
            </a:r>
          </a:p>
          <a:p>
            <a:pPr marL="628650" lvl="1" indent="-171450">
              <a:buFont typeface="Arial" panose="020B0604020202020204" pitchFamily="34" charset="0"/>
              <a:buChar char="•"/>
            </a:pPr>
            <a:r>
              <a:rPr lang="en-US" dirty="0"/>
              <a:t>From the Self-Service Portal navigate to Service Catalog&gt;ATC Requests and click on Request Technical Support.</a:t>
            </a:r>
          </a:p>
          <a:p>
            <a:pPr marL="628650" lvl="1" indent="-171450">
              <a:buFont typeface="Arial" panose="020B0604020202020204" pitchFamily="34" charset="0"/>
              <a:buChar char="•"/>
            </a:pPr>
            <a:r>
              <a:rPr lang="en-US" dirty="0"/>
              <a:t>Request ATC VPN access in the form and wait for the Duo enrollment email.</a:t>
            </a:r>
          </a:p>
          <a:p>
            <a:pPr marL="171450" lvl="0" indent="-171450">
              <a:buFont typeface="Arial" panose="020B0604020202020204" pitchFamily="34" charset="0"/>
              <a:buChar char="•"/>
            </a:pPr>
            <a:r>
              <a:rPr lang="en-US" dirty="0"/>
              <a:t>After you connect to the ATC VPN you can download this repo and have access to everything you need.</a:t>
            </a:r>
          </a:p>
          <a:p>
            <a:pPr marL="628650" lvl="1" indent="-171450">
              <a:buFont typeface="Arial" panose="020B0604020202020204" pitchFamily="34" charset="0"/>
              <a:buChar char="•"/>
            </a:pPr>
            <a:r>
              <a:rPr lang="en-US" dirty="0"/>
              <a:t>Don’t worry if you aren’t familiar with using GitHub; the README file will explain how to download the repo</a:t>
            </a:r>
          </a:p>
          <a:p>
            <a:pPr marL="171450" lvl="0" indent="-171450">
              <a:buFont typeface="Arial" panose="020B0604020202020204" pitchFamily="34" charset="0"/>
              <a:buChar char="•"/>
            </a:pPr>
            <a:r>
              <a:rPr lang="en-US" dirty="0"/>
              <a:t>Like having a Docker Hub account, having a code editor isn’t required but it will sure make things easier on you than using Notepad.</a:t>
            </a:r>
          </a:p>
          <a:p>
            <a:pPr marL="628650" lvl="1" indent="-171450">
              <a:buFont typeface="Arial" panose="020B0604020202020204" pitchFamily="34" charset="0"/>
              <a:buChar char="•"/>
            </a:pPr>
            <a:r>
              <a:rPr lang="en-US" dirty="0"/>
              <a:t>The screenshots and recordings in this presentation use Visual Studio Code and it seems to be the first choice for the WWT </a:t>
            </a:r>
            <a:r>
              <a:rPr lang="en-US" dirty="0" err="1"/>
              <a:t>DevNet</a:t>
            </a:r>
            <a:r>
              <a:rPr lang="en-US" dirty="0"/>
              <a:t> Study Group.</a:t>
            </a:r>
          </a:p>
          <a:p>
            <a:pPr marL="628650" lvl="1" indent="-171450">
              <a:buFont typeface="Arial" panose="020B0604020202020204" pitchFamily="34" charset="0"/>
              <a:buChar char="•"/>
            </a:pPr>
            <a:r>
              <a:rPr lang="en-US" dirty="0"/>
              <a:t>It’s free, easy to use, and has tons of integrations, including several for Docker, which will help you get started quickly.</a:t>
            </a:r>
          </a:p>
          <a:p>
            <a:pPr marL="171450" lvl="0" indent="-171450">
              <a:buFont typeface="Arial" panose="020B0604020202020204" pitchFamily="34" charset="0"/>
              <a:buChar char="•"/>
            </a:pPr>
            <a:r>
              <a:rPr lang="en-US" dirty="0"/>
              <a:t>That’s a long list of prerequisites although you are very likely to reuse all of these tools in your </a:t>
            </a:r>
            <a:r>
              <a:rPr lang="en-US" dirty="0" err="1"/>
              <a:t>DevNet</a:t>
            </a:r>
            <a:r>
              <a:rPr lang="en-US" dirty="0"/>
              <a:t> studies and, ideally, to make your job easier.</a:t>
            </a:r>
          </a:p>
          <a:p>
            <a:pPr marL="628650" lvl="1" indent="-171450">
              <a:buFont typeface="Arial" panose="020B0604020202020204" pitchFamily="34" charset="0"/>
              <a:buChar char="•"/>
            </a:pPr>
            <a:r>
              <a:rPr lang="en-US" dirty="0"/>
              <a:t>Now we can go through some Docker fundamentals and get to doing actual </a:t>
            </a:r>
            <a:r>
              <a:rPr lang="en-US" i="1" dirty="0"/>
              <a:t>stuff</a:t>
            </a:r>
            <a:r>
              <a:rPr lang="en-US" i="0" dirty="0"/>
              <a:t> 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a:t>
            </a:fld>
            <a:endParaRPr lang="en-US"/>
          </a:p>
        </p:txBody>
      </p:sp>
    </p:spTree>
    <p:extLst>
      <p:ext uri="{BB962C8B-B14F-4D97-AF65-F5344CB8AC3E}">
        <p14:creationId xmlns:p14="http://schemas.microsoft.com/office/powerpoint/2010/main" val="6155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output from the </a:t>
            </a:r>
            <a:r>
              <a:rPr lang="en-US" b="1" i="1" dirty="0"/>
              <a:t>docker image ls</a:t>
            </a:r>
            <a:r>
              <a:rPr lang="en-US" b="0" i="0" dirty="0"/>
              <a:t> command we see that, in the instance of Docker Desktop, we have one Image and it’s the </a:t>
            </a:r>
            <a:r>
              <a:rPr lang="en-US" b="1" i="0" dirty="0"/>
              <a:t>hello-world</a:t>
            </a:r>
            <a:r>
              <a:rPr lang="en-US" b="0" i="0" dirty="0"/>
              <a:t> image that download from Docker Hub when we verified our installation.</a:t>
            </a:r>
          </a:p>
          <a:p>
            <a:endParaRPr lang="en-US" b="0" i="0" dirty="0"/>
          </a:p>
          <a:p>
            <a:r>
              <a:rPr lang="en-US" b="0" i="0" dirty="0"/>
              <a:t>Now that we know what our local Docker Image inventory looks like, let’s talk about how </a:t>
            </a:r>
            <a:r>
              <a:rPr lang="en-US" b="0" i="0" dirty="0" err="1"/>
              <a:t>Dockerfiles</a:t>
            </a:r>
            <a:r>
              <a:rPr lang="en-US" b="0" i="0" dirty="0"/>
              <a:t> work so we can put one together and use it to build an Image.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20</a:t>
            </a:fld>
            <a:endParaRPr lang="en-US"/>
          </a:p>
        </p:txBody>
      </p:sp>
    </p:spTree>
    <p:extLst>
      <p:ext uri="{BB962C8B-B14F-4D97-AF65-F5344CB8AC3E}">
        <p14:creationId xmlns:p14="http://schemas.microsoft.com/office/powerpoint/2010/main" val="2940872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tell Docker to build an Image, it reads the </a:t>
            </a:r>
            <a:r>
              <a:rPr lang="en-US" dirty="0" err="1"/>
              <a:t>Dockerfile</a:t>
            </a:r>
            <a:r>
              <a:rPr lang="en-US" dirty="0"/>
              <a:t> from top-to-bottom and uses the instructions as a blueprint for the Image.</a:t>
            </a:r>
          </a:p>
          <a:p>
            <a:endParaRPr lang="en-US" dirty="0"/>
          </a:p>
          <a:p>
            <a:pPr marL="171450" indent="-171450">
              <a:buFont typeface="Arial" panose="020B0604020202020204" pitchFamily="34" charset="0"/>
              <a:buChar char="•"/>
            </a:pPr>
            <a:r>
              <a:rPr lang="en-US" dirty="0"/>
              <a:t>The </a:t>
            </a:r>
            <a:r>
              <a:rPr lang="en-US" dirty="0" err="1"/>
              <a:t>Dockerfile</a:t>
            </a:r>
            <a:r>
              <a:rPr lang="en-US" dirty="0"/>
              <a:t> is a plain text file and whether or not you capitalize the D is your choice.  I like to capitalize the D but it’s purely a matter of preference.</a:t>
            </a:r>
          </a:p>
          <a:p>
            <a:pPr marL="171450" indent="-171450">
              <a:buFont typeface="Arial" panose="020B0604020202020204" pitchFamily="34" charset="0"/>
              <a:buChar char="•"/>
            </a:pPr>
            <a:r>
              <a:rPr lang="en-US" dirty="0"/>
              <a:t>Each instruction in the Docker file must be all uppercase characters or Docker will throw an error during the build process.</a:t>
            </a:r>
          </a:p>
          <a:p>
            <a:pPr marL="628650" lvl="1" indent="-171450">
              <a:buFont typeface="Arial" panose="020B0604020202020204" pitchFamily="34" charset="0"/>
              <a:buChar char="•"/>
            </a:pPr>
            <a:r>
              <a:rPr lang="en-US" dirty="0"/>
              <a:t>If you use Visual Studio Code as your code editor, and you install the Docker Extension, VS Code will warn you if you don’t capitalize your </a:t>
            </a:r>
            <a:r>
              <a:rPr lang="en-US" dirty="0" err="1"/>
              <a:t>Dockerfile</a:t>
            </a:r>
            <a:r>
              <a:rPr lang="en-US" dirty="0"/>
              <a:t> instructions.</a:t>
            </a:r>
          </a:p>
          <a:p>
            <a:pPr marL="171450" lvl="0" indent="-171450">
              <a:buFont typeface="Arial" panose="020B0604020202020204" pitchFamily="34" charset="0"/>
              <a:buChar char="•"/>
            </a:pPr>
            <a:r>
              <a:rPr lang="en-US" dirty="0"/>
              <a:t>We won’t go deeply into Docker Image layers but I will tell you that Docker Images are built one layer at a time with each layer corresponding to a </a:t>
            </a:r>
            <a:r>
              <a:rPr lang="en-US" dirty="0" err="1"/>
              <a:t>Dockerfile</a:t>
            </a:r>
            <a:r>
              <a:rPr lang="en-US" dirty="0"/>
              <a:t> instruction.</a:t>
            </a:r>
          </a:p>
          <a:p>
            <a:pPr marL="628650" lvl="1" indent="-171450">
              <a:buFont typeface="Arial" panose="020B0604020202020204" pitchFamily="34" charset="0"/>
              <a:buChar char="•"/>
            </a:pPr>
            <a:r>
              <a:rPr lang="en-US" dirty="0"/>
              <a:t>If you make a change to the Instruction on line 9 of this </a:t>
            </a:r>
            <a:r>
              <a:rPr lang="en-US" dirty="0" err="1"/>
              <a:t>Dockerfile</a:t>
            </a:r>
            <a:r>
              <a:rPr lang="en-US" dirty="0"/>
              <a:t> and rebuild the Docker image, Docker will leave the layers from lines 2-8 alone, just rebuilding the layer on line 9. </a:t>
            </a:r>
          </a:p>
          <a:p>
            <a:pPr marL="1085850" lvl="2" indent="-171450">
              <a:buFont typeface="Arial" panose="020B0604020202020204" pitchFamily="34" charset="0"/>
              <a:buChar char="•"/>
            </a:pPr>
            <a:r>
              <a:rPr lang="en-US" dirty="0"/>
              <a:t>This results in a really quick image rebuild.</a:t>
            </a:r>
          </a:p>
          <a:p>
            <a:pPr marL="628650" lvl="1" indent="-171450">
              <a:buFont typeface="Arial" panose="020B0604020202020204" pitchFamily="34" charset="0"/>
              <a:buChar char="•"/>
            </a:pPr>
            <a:r>
              <a:rPr lang="en-US" dirty="0"/>
              <a:t>If you make a change to the Instruction on line 3 of this </a:t>
            </a:r>
            <a:r>
              <a:rPr lang="en-US" dirty="0" err="1"/>
              <a:t>Dockerfile</a:t>
            </a:r>
            <a:r>
              <a:rPr lang="en-US" dirty="0"/>
              <a:t> and rebuild the image, Docker will leave the layer on line 2 alone but rebuild the layers on lines 3-9.</a:t>
            </a:r>
          </a:p>
          <a:p>
            <a:pPr marL="1085850" lvl="2" indent="-171450">
              <a:buFont typeface="Arial" panose="020B0604020202020204" pitchFamily="34" charset="0"/>
              <a:buChar char="•"/>
            </a:pPr>
            <a:r>
              <a:rPr lang="en-US" dirty="0"/>
              <a:t>The point of this is to say the order you place your instructions does, to an extent, matter and it’s best to put the layers which are more likely to change toward the bottom so you don’t have to rebuild layers which are less likely to change unnecessarily.</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We will go through the steps to build an Image to using this exact </a:t>
            </a:r>
            <a:r>
              <a:rPr lang="en-US" dirty="0" err="1"/>
              <a:t>Dockerfile</a:t>
            </a:r>
            <a:r>
              <a:rPr lang="en-US" dirty="0"/>
              <a:t> line by line.</a:t>
            </a:r>
          </a:p>
        </p:txBody>
      </p:sp>
      <p:sp>
        <p:nvSpPr>
          <p:cNvPr id="4" name="Slide Number Placeholder 3"/>
          <p:cNvSpPr>
            <a:spLocks noGrp="1"/>
          </p:cNvSpPr>
          <p:nvPr>
            <p:ph type="sldNum" sz="quarter" idx="5"/>
          </p:nvPr>
        </p:nvSpPr>
        <p:spPr/>
        <p:txBody>
          <a:bodyPr/>
          <a:lstStyle/>
          <a:p>
            <a:fld id="{020CF8D1-BA82-5045-ACF9-1AA42AD6A519}" type="slidenum">
              <a:rPr lang="en-US" smtClean="0"/>
              <a:t>21</a:t>
            </a:fld>
            <a:endParaRPr lang="en-US"/>
          </a:p>
        </p:txBody>
      </p:sp>
    </p:spTree>
    <p:extLst>
      <p:ext uri="{BB962C8B-B14F-4D97-AF65-F5344CB8AC3E}">
        <p14:creationId xmlns:p14="http://schemas.microsoft.com/office/powerpoint/2010/main" val="954636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quick visualization of how a </a:t>
            </a:r>
            <a:r>
              <a:rPr lang="en-US" dirty="0" err="1"/>
              <a:t>Dockerfile</a:t>
            </a:r>
            <a:r>
              <a:rPr lang="en-US" dirty="0"/>
              <a:t> produces a Docker Image.  Don’t worry about what the instructions mean because we will go through each in plenty of detail.  The idea here is to show you what Docker does with a </a:t>
            </a:r>
            <a:r>
              <a:rPr lang="en-US" dirty="0" err="1"/>
              <a:t>Dockerfile</a:t>
            </a:r>
            <a:r>
              <a:rPr lang="en-US" dirty="0"/>
              <a:t> when you tell it to create an Image.</a:t>
            </a:r>
          </a:p>
          <a:p>
            <a:endParaRPr lang="en-US" dirty="0"/>
          </a:p>
          <a:p>
            <a:pPr marL="171450" indent="-171450">
              <a:buFont typeface="Arial" panose="020B0604020202020204" pitchFamily="34" charset="0"/>
              <a:buChar char="•"/>
            </a:pPr>
            <a:r>
              <a:rPr lang="en-US" dirty="0"/>
              <a:t>To start, on the left we have a blank </a:t>
            </a:r>
            <a:r>
              <a:rPr lang="en-US" dirty="0" err="1"/>
              <a:t>Dockerfile</a:t>
            </a:r>
            <a:r>
              <a:rPr lang="en-US" dirty="0"/>
              <a:t> and on the right we have a blank Docker Image.</a:t>
            </a:r>
          </a:p>
          <a:p>
            <a:pPr marL="628650" lvl="1" indent="-171450">
              <a:buFont typeface="Arial" panose="020B0604020202020204" pitchFamily="34" charset="0"/>
              <a:buChar char="•"/>
            </a:pPr>
            <a:r>
              <a:rPr lang="en-US" dirty="0"/>
              <a:t>We start the </a:t>
            </a:r>
            <a:r>
              <a:rPr lang="en-US" dirty="0" err="1"/>
              <a:t>Dockerfile</a:t>
            </a:r>
            <a:r>
              <a:rPr lang="en-US" dirty="0"/>
              <a:t> with an instruction that specifies we want to start our Image using the official Python Image from Docker Hub and we want that Python image to use the Alpine Linux operating system.</a:t>
            </a:r>
          </a:p>
          <a:p>
            <a:pPr marL="1085850" lvl="2" indent="-171450">
              <a:buFont typeface="Arial" panose="020B0604020202020204" pitchFamily="34" charset="0"/>
              <a:buChar char="•"/>
            </a:pPr>
            <a:r>
              <a:rPr lang="en-US" dirty="0"/>
              <a:t>If you're not familiar with Alpine Linux, just know it is an extremely lightweight version of Linux designed to be as small and efficient of an operating system as possible.</a:t>
            </a:r>
          </a:p>
          <a:p>
            <a:pPr marL="1085850" lvl="2" indent="-171450">
              <a:buFont typeface="Arial" panose="020B0604020202020204" pitchFamily="34" charset="0"/>
              <a:buChar char="•"/>
            </a:pPr>
            <a:r>
              <a:rPr lang="en-US" dirty="0"/>
              <a:t>At the time I put this slide together, I downloaded the latest release of Alpine from Docker hub and it is all of 5.59 megabytes...not bad for an OS.</a:t>
            </a:r>
          </a:p>
          <a:p>
            <a:pPr marL="171450" lvl="0" indent="-171450">
              <a:buFont typeface="Arial" panose="020B0604020202020204" pitchFamily="34" charset="0"/>
              <a:buChar char="•"/>
            </a:pPr>
            <a:r>
              <a:rPr lang="en-US" dirty="0"/>
              <a:t>Next, since we will use Alpine Linux with Python installed, we can use PIP to install Python packages.</a:t>
            </a:r>
          </a:p>
          <a:p>
            <a:pPr marL="628650" lvl="1" indent="-171450">
              <a:buFont typeface="Arial" panose="020B0604020202020204" pitchFamily="34" charset="0"/>
              <a:buChar char="•"/>
            </a:pPr>
            <a:r>
              <a:rPr lang="en-US" dirty="0"/>
              <a:t>Flask is a lightweight web server application written for Python.</a:t>
            </a:r>
          </a:p>
          <a:p>
            <a:pPr marL="628650" lvl="1" indent="-171450">
              <a:buFont typeface="Arial" panose="020B0604020202020204" pitchFamily="34" charset="0"/>
              <a:buChar char="•"/>
            </a:pPr>
            <a:r>
              <a:rPr lang="en-US" dirty="0"/>
              <a:t>You don't need to know that to use Docker but it's worth pointing out since it's on the screen.</a:t>
            </a:r>
          </a:p>
          <a:p>
            <a:pPr marL="171450" lvl="0" indent="-171450">
              <a:buFont typeface="Arial" panose="020B0604020202020204" pitchFamily="34" charset="0"/>
              <a:buChar char="•"/>
            </a:pPr>
            <a:r>
              <a:rPr lang="en-US" dirty="0"/>
              <a:t>Next, we use APK, which the package manger for Alpine, to install the Redis database.</a:t>
            </a:r>
          </a:p>
          <a:p>
            <a:pPr marL="628650" lvl="1" indent="-171450">
              <a:buFont typeface="Arial" panose="020B0604020202020204" pitchFamily="34" charset="0"/>
              <a:buChar char="•"/>
            </a:pPr>
            <a:r>
              <a:rPr lang="en-US" dirty="0"/>
              <a:t>Again, no need to know what Redis is but for the sake of conversation, it's a database designed for containerized applications.</a:t>
            </a:r>
          </a:p>
          <a:p>
            <a:pPr marL="171450" lvl="0" indent="-171450">
              <a:buFont typeface="Arial" panose="020B0604020202020204" pitchFamily="34" charset="0"/>
              <a:buChar char="•"/>
            </a:pPr>
            <a:r>
              <a:rPr lang="en-US" dirty="0"/>
              <a:t>The last thing we do is tell Docker what to do when we run the Container.</a:t>
            </a:r>
          </a:p>
          <a:p>
            <a:pPr marL="628650" lvl="1" indent="-171450">
              <a:buFont typeface="Arial" panose="020B0604020202020204" pitchFamily="34" charset="0"/>
              <a:buChar char="•"/>
            </a:pPr>
            <a:r>
              <a:rPr lang="en-US" dirty="0"/>
              <a:t>In this case, it's pretty simple, we tell Docker to start a shell session which will drop us into the CLI of the Container.</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If any or all of that is confusing, hang tight because you about to get hands-on experience with all of this and it will make more sense.  This is just an example so you understand that the goal of building a </a:t>
            </a:r>
            <a:r>
              <a:rPr lang="en-US" dirty="0" err="1"/>
              <a:t>Dockerfile</a:t>
            </a:r>
            <a:r>
              <a:rPr lang="en-US" dirty="0"/>
              <a:t> is to create the framework or blueprint for the Image we want.</a:t>
            </a:r>
          </a:p>
        </p:txBody>
      </p:sp>
      <p:sp>
        <p:nvSpPr>
          <p:cNvPr id="4" name="Slide Number Placeholder 3"/>
          <p:cNvSpPr>
            <a:spLocks noGrp="1"/>
          </p:cNvSpPr>
          <p:nvPr>
            <p:ph type="sldNum" sz="quarter" idx="5"/>
          </p:nvPr>
        </p:nvSpPr>
        <p:spPr/>
        <p:txBody>
          <a:bodyPr/>
          <a:lstStyle/>
          <a:p>
            <a:fld id="{020CF8D1-BA82-5045-ACF9-1AA42AD6A519}" type="slidenum">
              <a:rPr lang="en-US" smtClean="0"/>
              <a:t>22</a:t>
            </a:fld>
            <a:endParaRPr lang="en-US"/>
          </a:p>
        </p:txBody>
      </p:sp>
    </p:spTree>
    <p:extLst>
      <p:ext uri="{BB962C8B-B14F-4D97-AF65-F5344CB8AC3E}">
        <p14:creationId xmlns:p14="http://schemas.microsoft.com/office/powerpoint/2010/main" val="983635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time to get started with a </a:t>
            </a:r>
            <a:r>
              <a:rPr lang="en-US" dirty="0" err="1"/>
              <a:t>Dockerfile</a:t>
            </a:r>
            <a:r>
              <a:rPr lang="en-US" dirty="0"/>
              <a:t>.  If you don’t already have it open, launch Visual Studio Code, or which ever code editor you want to use.</a:t>
            </a:r>
          </a:p>
          <a:p>
            <a:endParaRPr lang="en-US" dirty="0"/>
          </a:p>
          <a:p>
            <a:pPr marL="171450" indent="-171450">
              <a:buFont typeface="Arial" panose="020B0604020202020204" pitchFamily="34" charset="0"/>
              <a:buChar char="•"/>
            </a:pPr>
            <a:r>
              <a:rPr lang="en-US" dirty="0"/>
              <a:t>In the VS Code </a:t>
            </a:r>
            <a:r>
              <a:rPr lang="en-US" b="1" dirty="0"/>
              <a:t>Welcome</a:t>
            </a:r>
            <a:r>
              <a:rPr lang="en-US" b="0" dirty="0"/>
              <a:t> tab, click the </a:t>
            </a:r>
            <a:r>
              <a:rPr lang="en-US" b="1" dirty="0"/>
              <a:t>Open folder…</a:t>
            </a:r>
            <a:r>
              <a:rPr lang="en-US" b="0" dirty="0"/>
              <a:t> link so we can setup a folder to host our </a:t>
            </a:r>
            <a:r>
              <a:rPr lang="en-US" b="0" dirty="0" err="1"/>
              <a:t>Dockerfile</a:t>
            </a:r>
            <a:r>
              <a:rPr lang="en-US" b="0" dirty="0"/>
              <a:t>.</a:t>
            </a:r>
          </a:p>
          <a:p>
            <a:pPr marL="171450" lvl="0" indent="-171450">
              <a:buFont typeface="Arial" panose="020B0604020202020204" pitchFamily="34" charset="0"/>
              <a:buChar char="•"/>
            </a:pPr>
            <a:r>
              <a:rPr lang="en-US" b="0" dirty="0"/>
              <a:t>I think it’s a good idea to create a new directory for this project and, in this case, I create a folder called </a:t>
            </a:r>
            <a:r>
              <a:rPr lang="en-US" b="1" dirty="0"/>
              <a:t>code</a:t>
            </a:r>
            <a:r>
              <a:rPr lang="en-US" b="0" dirty="0"/>
              <a:t> in my home directory.</a:t>
            </a:r>
          </a:p>
          <a:p>
            <a:pPr marL="628650" lvl="1" indent="-171450">
              <a:buFont typeface="Arial" panose="020B0604020202020204" pitchFamily="34" charset="0"/>
              <a:buChar char="•"/>
            </a:pPr>
            <a:r>
              <a:rPr lang="en-US" b="0" dirty="0"/>
              <a:t>You can open any folder you like, it really doesn’t matter.  This is just a suggestion.</a:t>
            </a:r>
          </a:p>
          <a:p>
            <a:pPr marL="171450" lvl="0" indent="-171450">
              <a:buFont typeface="Arial" panose="020B0604020202020204" pitchFamily="34" charset="0"/>
              <a:buChar char="•"/>
            </a:pPr>
            <a:r>
              <a:rPr lang="en-US" b="0" dirty="0"/>
              <a:t>Once you navigate to the folder you want to open, click the </a:t>
            </a:r>
            <a:r>
              <a:rPr lang="en-US" b="1" dirty="0"/>
              <a:t>Open </a:t>
            </a:r>
            <a:r>
              <a:rPr lang="en-US" b="0" dirty="0"/>
              <a:t>button; VS Code will show you a file navigator on the left of the screen.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Move your mouse over the folder you opened to reveal the icon to create a new file.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on the icon, type </a:t>
            </a:r>
            <a:r>
              <a:rPr lang="en-US" sz="1200" b="1" i="1" kern="1200" dirty="0" err="1">
                <a:solidFill>
                  <a:schemeClr val="tx1"/>
                </a:solidFill>
                <a:effectLst/>
                <a:latin typeface="+mn-lt"/>
                <a:ea typeface="+mn-ea"/>
                <a:cs typeface="+mn-cs"/>
              </a:rPr>
              <a:t>Dockerfile</a:t>
            </a:r>
            <a:r>
              <a:rPr lang="en-US" sz="1200" b="0" i="0" kern="1200" dirty="0">
                <a:solidFill>
                  <a:schemeClr val="tx1"/>
                </a:solidFill>
                <a:effectLst/>
                <a:latin typeface="+mn-lt"/>
                <a:ea typeface="+mn-ea"/>
                <a:cs typeface="+mn-cs"/>
              </a:rPr>
              <a:t>, and press your </a:t>
            </a:r>
            <a:r>
              <a:rPr lang="en-US" sz="1200" b="1" i="0" kern="1200" dirty="0">
                <a:solidFill>
                  <a:schemeClr val="tx1"/>
                </a:solidFill>
                <a:effectLst/>
                <a:latin typeface="+mn-lt"/>
                <a:ea typeface="+mn-ea"/>
                <a:cs typeface="+mn-cs"/>
              </a:rPr>
              <a:t>Return</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Enter</a:t>
            </a:r>
            <a:r>
              <a:rPr lang="en-US" sz="1200" b="0" i="0" kern="1200" dirty="0">
                <a:solidFill>
                  <a:schemeClr val="tx1"/>
                </a:solidFill>
                <a:effectLst/>
                <a:latin typeface="+mn-lt"/>
                <a:ea typeface="+mn-ea"/>
                <a:cs typeface="+mn-cs"/>
              </a:rPr>
              <a:t> key.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VS Code will open your file in a new tab and your cursor should be ready for you to type.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Start your </a:t>
            </a:r>
            <a:r>
              <a:rPr lang="en-US" sz="1200" kern="1200" dirty="0" err="1">
                <a:solidFill>
                  <a:schemeClr val="tx1"/>
                </a:solidFill>
                <a:effectLst/>
                <a:latin typeface="+mn-lt"/>
                <a:ea typeface="+mn-ea"/>
                <a:cs typeface="+mn-cs"/>
              </a:rPr>
              <a:t>Dockerfile</a:t>
            </a:r>
            <a:r>
              <a:rPr lang="en-US" sz="1200" kern="1200" dirty="0">
                <a:solidFill>
                  <a:schemeClr val="tx1"/>
                </a:solidFill>
                <a:effectLst/>
                <a:latin typeface="+mn-lt"/>
                <a:ea typeface="+mn-ea"/>
                <a:cs typeface="+mn-cs"/>
              </a:rPr>
              <a:t> with a comment by entering a hash symbol and typing a description for your Docker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 recommend saving your file frequently, just as a good practice.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If you are new to VS code, an unsaved file will have a dot icon to the right of the file name.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We are setup to start our </a:t>
            </a:r>
            <a:r>
              <a:rPr lang="en-US" sz="1200" kern="1200" dirty="0" err="1">
                <a:solidFill>
                  <a:schemeClr val="tx1"/>
                </a:solidFill>
                <a:effectLst/>
                <a:latin typeface="+mn-lt"/>
                <a:ea typeface="+mn-ea"/>
                <a:cs typeface="+mn-cs"/>
              </a:rPr>
              <a:t>Dockerfile</a:t>
            </a:r>
            <a:r>
              <a:rPr lang="en-US" sz="1200" kern="1200" dirty="0">
                <a:solidFill>
                  <a:schemeClr val="tx1"/>
                </a:solidFill>
                <a:effectLst/>
                <a:latin typeface="+mn-lt"/>
                <a:ea typeface="+mn-ea"/>
                <a:cs typeface="+mn-cs"/>
              </a:rPr>
              <a:t> now so let’s start adding instructions and make this thing real.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171450" lvl="0" indent="-171450">
              <a:buFont typeface="Arial" panose="020B0604020202020204" pitchFamily="34" charset="0"/>
              <a:buChar char="•"/>
            </a:pPr>
            <a:endParaRPr lang="en-US" b="0" dirty="0"/>
          </a:p>
          <a:p>
            <a:pPr marL="171450" lvl="0" indent="-171450">
              <a:buFont typeface="Arial" panose="020B0604020202020204" pitchFamily="34" charset="0"/>
              <a:buChar char="•"/>
            </a:pPr>
            <a:endParaRPr lang="en-US" b="0" dirty="0"/>
          </a:p>
          <a:p>
            <a:pPr marL="171450" lvl="0"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23</a:t>
            </a:fld>
            <a:endParaRPr lang="en-US"/>
          </a:p>
        </p:txBody>
      </p:sp>
    </p:spTree>
    <p:extLst>
      <p:ext uri="{BB962C8B-B14F-4D97-AF65-F5344CB8AC3E}">
        <p14:creationId xmlns:p14="http://schemas.microsoft.com/office/powerpoint/2010/main" val="1823738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the </a:t>
            </a:r>
            <a:r>
              <a:rPr lang="en-US" b="1" dirty="0"/>
              <a:t>FROM </a:t>
            </a:r>
            <a:r>
              <a:rPr lang="en-US" b="0" dirty="0"/>
              <a:t>instruction because it must be the first instruction in a </a:t>
            </a:r>
            <a:r>
              <a:rPr lang="en-US" b="0" dirty="0" err="1"/>
              <a:t>Dockerfile</a:t>
            </a:r>
            <a:r>
              <a:rPr lang="en-US" b="0" dirty="0"/>
              <a:t>.</a:t>
            </a:r>
          </a:p>
          <a:p>
            <a:pPr marL="171450" indent="-171450">
              <a:buFont typeface="Arial" panose="020B0604020202020204" pitchFamily="34" charset="0"/>
              <a:buChar char="•"/>
            </a:pPr>
            <a:r>
              <a:rPr lang="en-US" b="0" dirty="0"/>
              <a:t>While it is possible to build your base Image from scratch, it is most common to use an existing, official Image from Docker Hub.</a:t>
            </a:r>
          </a:p>
          <a:p>
            <a:pPr marL="628650" lvl="1" indent="-171450">
              <a:buFont typeface="Arial" panose="020B0604020202020204" pitchFamily="34" charset="0"/>
              <a:buChar char="•"/>
            </a:pPr>
            <a:r>
              <a:rPr lang="en-US" b="0" dirty="0"/>
              <a:t>Just like it’s possible to build your own version of Linux, it’s probably less common to do that than it is to download an install an existing distribution.</a:t>
            </a:r>
          </a:p>
          <a:p>
            <a:pPr marL="171450" indent="-171450">
              <a:buFont typeface="Arial" panose="020B0604020202020204" pitchFamily="34" charset="0"/>
              <a:buChar char="•"/>
            </a:pPr>
            <a:r>
              <a:rPr lang="en-US" b="0" dirty="0"/>
              <a:t>After we type </a:t>
            </a:r>
            <a:r>
              <a:rPr lang="en-US" b="1" dirty="0"/>
              <a:t>FROM</a:t>
            </a:r>
            <a:r>
              <a:rPr lang="en-US" b="0" dirty="0"/>
              <a:t>, we specify the base Image name using tags.</a:t>
            </a:r>
          </a:p>
          <a:p>
            <a:pPr marL="628650" lvl="1" indent="-171450">
              <a:buFont typeface="Arial" panose="020B0604020202020204" pitchFamily="34" charset="0"/>
              <a:buChar char="•"/>
            </a:pPr>
            <a:r>
              <a:rPr lang="en-US" b="0" dirty="0"/>
              <a:t>I won’t deep-dive on tags, I will just say that the exact format you need to type for every single tag is in Docker Hub, on the main page for whichever Image you want to use.</a:t>
            </a:r>
          </a:p>
          <a:p>
            <a:pPr marL="171450" lvl="0" indent="-171450">
              <a:buFont typeface="Arial" panose="020B0604020202020204" pitchFamily="34" charset="0"/>
              <a:buChar char="•"/>
            </a:pPr>
            <a:r>
              <a:rPr lang="en-US" b="0" dirty="0"/>
              <a:t>Here’s the </a:t>
            </a:r>
            <a:r>
              <a:rPr lang="en-US" b="1" dirty="0"/>
              <a:t>FROM</a:t>
            </a:r>
            <a:r>
              <a:rPr lang="en-US" b="0" dirty="0"/>
              <a:t> instruction for our </a:t>
            </a:r>
            <a:r>
              <a:rPr lang="en-US" b="0" dirty="0" err="1"/>
              <a:t>Dockerfile</a:t>
            </a:r>
            <a:r>
              <a:rPr lang="en-US" b="0" dirty="0"/>
              <a:t> so let’s take a quick look at each component.</a:t>
            </a:r>
          </a:p>
          <a:p>
            <a:pPr marL="628650" lvl="1" indent="-171450">
              <a:buFont typeface="Arial" panose="020B0604020202020204" pitchFamily="34" charset="0"/>
              <a:buChar char="•"/>
            </a:pPr>
            <a:r>
              <a:rPr lang="en-US" b="0" dirty="0"/>
              <a:t>First, we have the </a:t>
            </a:r>
            <a:r>
              <a:rPr lang="en-US" b="1" dirty="0"/>
              <a:t>FROM</a:t>
            </a:r>
            <a:r>
              <a:rPr lang="en-US" b="0" dirty="0"/>
              <a:t> Instruction itself.</a:t>
            </a:r>
          </a:p>
          <a:p>
            <a:pPr marL="628650" lvl="1" indent="-171450">
              <a:buFont typeface="Arial" panose="020B0604020202020204" pitchFamily="34" charset="0"/>
              <a:buChar char="•"/>
            </a:pPr>
            <a:r>
              <a:rPr lang="en-US" b="0" dirty="0"/>
              <a:t>Next, we specify the tag for the official Python base image followed by a colon.</a:t>
            </a:r>
          </a:p>
          <a:p>
            <a:pPr marL="628650" lvl="1" indent="-171450">
              <a:buFont typeface="Arial" panose="020B0604020202020204" pitchFamily="34" charset="0"/>
              <a:buChar char="•"/>
            </a:pPr>
            <a:r>
              <a:rPr lang="en-US" b="0" dirty="0"/>
              <a:t>The 3.8 tells Docker that we want Python version 3.8, that part is pretty straightforward.</a:t>
            </a:r>
          </a:p>
          <a:p>
            <a:pPr marL="628650" lvl="1" indent="-171450">
              <a:buFont typeface="Arial" panose="020B0604020202020204" pitchFamily="34" charset="0"/>
              <a:buChar char="•"/>
            </a:pPr>
            <a:r>
              <a:rPr lang="en-US" b="0" dirty="0"/>
              <a:t>Last, we use a dash followed by the specific OS that we want.</a:t>
            </a:r>
          </a:p>
          <a:p>
            <a:pPr marL="1085850" lvl="2" indent="-171450">
              <a:buFont typeface="Arial" panose="020B0604020202020204" pitchFamily="34" charset="0"/>
              <a:buChar char="•"/>
            </a:pPr>
            <a:r>
              <a:rPr lang="en-US" b="0" dirty="0"/>
              <a:t>There are several OS options and each official Image will show you the tags for those options.</a:t>
            </a:r>
          </a:p>
          <a:p>
            <a:pPr marL="1085850" lvl="2" indent="-171450">
              <a:buFont typeface="Arial" panose="020B0604020202020204" pitchFamily="34" charset="0"/>
              <a:buChar char="•"/>
            </a:pPr>
            <a:r>
              <a:rPr lang="en-US" b="0" dirty="0"/>
              <a:t>If you want to look at all of the tags for the Official Python Docker Image, here is the link.</a:t>
            </a:r>
          </a:p>
          <a:p>
            <a:pPr marL="1543050" lvl="3" indent="-171450">
              <a:buFont typeface="Arial" panose="020B0604020202020204" pitchFamily="34" charset="0"/>
              <a:buChar char="•"/>
            </a:pPr>
            <a:r>
              <a:rPr lang="en-US" b="0" dirty="0"/>
              <a:t>By the way, that’s an underscore between the two forward slashes.</a:t>
            </a:r>
          </a:p>
          <a:p>
            <a:pPr marL="171450" lvl="0" indent="-171450">
              <a:buFont typeface="Arial" panose="020B0604020202020204" pitchFamily="34" charset="0"/>
              <a:buChar char="•"/>
            </a:pPr>
            <a:endParaRPr lang="en-US" b="0" dirty="0"/>
          </a:p>
          <a:p>
            <a:pPr marL="0" lvl="0" indent="0">
              <a:buFont typeface="Arial" panose="020B0604020202020204" pitchFamily="34" charset="0"/>
              <a:buNone/>
            </a:pPr>
            <a:r>
              <a:rPr lang="en-US" b="0" dirty="0"/>
              <a:t>Let’s type that instruction into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24</a:t>
            </a:fld>
            <a:endParaRPr lang="en-US"/>
          </a:p>
        </p:txBody>
      </p:sp>
    </p:spTree>
    <p:extLst>
      <p:ext uri="{BB962C8B-B14F-4D97-AF65-F5344CB8AC3E}">
        <p14:creationId xmlns:p14="http://schemas.microsoft.com/office/powerpoint/2010/main" val="1146841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switch back to VS Code and type in the exact instruction we just reviewed and save the </a:t>
            </a:r>
            <a:r>
              <a:rPr lang="en-US" dirty="0" err="1"/>
              <a:t>Dockerfile</a:t>
            </a:r>
            <a:r>
              <a:rPr lang="en-US" dirty="0"/>
              <a:t>.</a:t>
            </a:r>
          </a:p>
          <a:p>
            <a:endParaRPr lang="en-US" dirty="0"/>
          </a:p>
          <a:p>
            <a:r>
              <a:rPr lang="en-US" dirty="0"/>
              <a:t>That's one instruction done...on to the next one.</a:t>
            </a:r>
          </a:p>
        </p:txBody>
      </p:sp>
      <p:sp>
        <p:nvSpPr>
          <p:cNvPr id="4" name="Slide Number Placeholder 3"/>
          <p:cNvSpPr>
            <a:spLocks noGrp="1"/>
          </p:cNvSpPr>
          <p:nvPr>
            <p:ph type="sldNum" sz="quarter" idx="5"/>
          </p:nvPr>
        </p:nvSpPr>
        <p:spPr/>
        <p:txBody>
          <a:bodyPr/>
          <a:lstStyle/>
          <a:p>
            <a:fld id="{020CF8D1-BA82-5045-ACF9-1AA42AD6A519}" type="slidenum">
              <a:rPr lang="en-US" smtClean="0"/>
              <a:t>25</a:t>
            </a:fld>
            <a:endParaRPr lang="en-US"/>
          </a:p>
        </p:txBody>
      </p:sp>
    </p:spTree>
    <p:extLst>
      <p:ext uri="{BB962C8B-B14F-4D97-AF65-F5344CB8AC3E}">
        <p14:creationId xmlns:p14="http://schemas.microsoft.com/office/powerpoint/2010/main" val="1660782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RUN</a:t>
            </a:r>
            <a:r>
              <a:rPr lang="en-US" b="0" dirty="0"/>
              <a:t> instruction lets us run any command or script which is available in the OS Image.</a:t>
            </a:r>
          </a:p>
          <a:p>
            <a:pPr marL="171450" indent="-171450">
              <a:buFont typeface="Arial" panose="020B0604020202020204" pitchFamily="34" charset="0"/>
              <a:buChar char="•"/>
            </a:pPr>
            <a:r>
              <a:rPr lang="en-US" b="0" dirty="0"/>
              <a:t>Think of the </a:t>
            </a:r>
            <a:r>
              <a:rPr lang="en-US" b="1" dirty="0"/>
              <a:t>RUN </a:t>
            </a:r>
            <a:r>
              <a:rPr lang="en-US" b="0" dirty="0"/>
              <a:t>instruction as a way to type commands directly into the shell of a Linux OS.</a:t>
            </a:r>
          </a:p>
          <a:p>
            <a:pPr marL="171450" indent="-171450">
              <a:buFont typeface="Arial" panose="020B0604020202020204" pitchFamily="34" charset="0"/>
              <a:buChar char="•"/>
            </a:pPr>
            <a:r>
              <a:rPr lang="en-US" b="0" dirty="0"/>
              <a:t>You can do things like:</a:t>
            </a:r>
          </a:p>
          <a:p>
            <a:pPr marL="628650" lvl="1" indent="-171450">
              <a:buFont typeface="Arial" panose="020B0604020202020204" pitchFamily="34" charset="0"/>
              <a:buChar char="•"/>
            </a:pPr>
            <a:r>
              <a:rPr lang="en-US" b="0" dirty="0"/>
              <a:t>Create directories.</a:t>
            </a:r>
          </a:p>
          <a:p>
            <a:pPr marL="628650" lvl="1" indent="-171450">
              <a:buFont typeface="Arial" panose="020B0604020202020204" pitchFamily="34" charset="0"/>
              <a:buChar char="•"/>
            </a:pPr>
            <a:r>
              <a:rPr lang="en-US" b="0" dirty="0"/>
              <a:t>Install packages.</a:t>
            </a:r>
          </a:p>
          <a:p>
            <a:pPr marL="628650" lvl="1" indent="-171450">
              <a:buFont typeface="Arial" panose="020B0604020202020204" pitchFamily="34" charset="0"/>
              <a:buChar char="•"/>
            </a:pPr>
            <a:r>
              <a:rPr lang="en-US" b="0" dirty="0"/>
              <a:t>Run scripts.</a:t>
            </a:r>
          </a:p>
          <a:p>
            <a:pPr marL="628650" lvl="1" indent="-171450">
              <a:buFont typeface="Arial" panose="020B0604020202020204" pitchFamily="34" charset="0"/>
              <a:buChar char="•"/>
            </a:pPr>
            <a:r>
              <a:rPr lang="en-US" b="0" dirty="0"/>
              <a:t>And just about anything else you can think of.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Here’s one of the </a:t>
            </a:r>
            <a:r>
              <a:rPr lang="en-US" b="1" dirty="0"/>
              <a:t>RUN</a:t>
            </a:r>
            <a:r>
              <a:rPr lang="en-US" b="0" dirty="0"/>
              <a:t> instructions for our </a:t>
            </a:r>
            <a:r>
              <a:rPr lang="en-US" b="0" dirty="0" err="1"/>
              <a:t>Dockerfile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have the </a:t>
            </a:r>
            <a:r>
              <a:rPr lang="en-US" b="1" dirty="0"/>
              <a:t>RUN</a:t>
            </a:r>
            <a:r>
              <a:rPr lang="en-US" b="0" dirty="0"/>
              <a:t> instruction itself followed by the sell command to create a directory called </a:t>
            </a:r>
            <a:r>
              <a:rPr lang="en-US" b="0" i="1" dirty="0"/>
              <a:t>app</a:t>
            </a:r>
            <a:r>
              <a:rPr lang="en-US" b="0" i="0" dirty="0"/>
              <a:t> at the root of our file system.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That’s it, not much to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Just to add some color to our </a:t>
            </a:r>
            <a:r>
              <a:rPr lang="en-US" b="0" i="0" dirty="0" err="1"/>
              <a:t>Dockerfile</a:t>
            </a:r>
            <a:r>
              <a:rPr lang="en-US" b="0" i="0" dirty="0"/>
              <a:t>, there are a few extra </a:t>
            </a:r>
            <a:r>
              <a:rPr lang="en-US" b="1" i="0" dirty="0"/>
              <a:t>RUN </a:t>
            </a:r>
            <a:r>
              <a:rPr lang="en-US" b="0" i="0" dirty="0"/>
              <a:t>instructions: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Next up, we will run this </a:t>
            </a:r>
            <a:r>
              <a:rPr lang="en-US" b="1" i="0" dirty="0"/>
              <a:t>PIP</a:t>
            </a:r>
            <a:r>
              <a:rPr lang="en-US" b="0" i="0" dirty="0"/>
              <a:t> command which upgrades </a:t>
            </a:r>
            <a:r>
              <a:rPr lang="en-US" b="1" i="0" dirty="0"/>
              <a:t>PIP</a:t>
            </a:r>
            <a:r>
              <a:rPr lang="en-US" b="0" i="0" dirty="0"/>
              <a:t> to the latest version.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After that, one more </a:t>
            </a:r>
            <a:r>
              <a:rPr lang="en-US" b="1" i="0" dirty="0"/>
              <a:t>PIP</a:t>
            </a:r>
            <a:r>
              <a:rPr lang="en-US" b="0" i="0" dirty="0"/>
              <a:t> command to install the Flask web server.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will finish up with an </a:t>
            </a:r>
            <a:r>
              <a:rPr lang="en-US" b="1" i="0" dirty="0"/>
              <a:t>APK</a:t>
            </a:r>
            <a:r>
              <a:rPr lang="en-US" b="0" i="0" dirty="0"/>
              <a:t> command to install the Redis database.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One note on </a:t>
            </a:r>
            <a:r>
              <a:rPr lang="en-US" b="1" i="0" dirty="0"/>
              <a:t>RUN </a:t>
            </a:r>
            <a:r>
              <a:rPr lang="en-US" b="0" i="0" dirty="0"/>
              <a:t>instructions, in many cases it is best to combine all of these commands into a single </a:t>
            </a:r>
            <a:r>
              <a:rPr lang="en-US" b="1" i="0" dirty="0"/>
              <a:t>RUN</a:t>
            </a:r>
            <a:r>
              <a:rPr lang="en-US" b="0" i="0" dirty="0"/>
              <a:t> instruction.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Each of these </a:t>
            </a:r>
            <a:r>
              <a:rPr lang="en-US" b="1" i="0" dirty="0"/>
              <a:t>RUN </a:t>
            </a:r>
            <a:r>
              <a:rPr lang="en-US" b="0" i="0" dirty="0"/>
              <a:t>instructions creates a separate Image layer which may or may not be a good idea, depending on the situation.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That’s just to point out that you can combine several commands into a single </a:t>
            </a:r>
            <a:r>
              <a:rPr lang="en-US" b="1" i="0" dirty="0"/>
              <a:t>RUN </a:t>
            </a:r>
            <a:r>
              <a:rPr lang="en-US" b="0" i="0" dirty="0"/>
              <a:t>instruction if it makes sense.</a:t>
            </a:r>
            <a:endParaRPr lang="en-US" b="1" i="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0" lvl="0" indent="0">
              <a:buFont typeface="Arial" panose="020B0604020202020204" pitchFamily="34" charset="0"/>
              <a:buNone/>
            </a:pPr>
            <a:r>
              <a:rPr lang="en-US" b="0" dirty="0"/>
              <a:t>Let’s type these instructions into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26</a:t>
            </a:fld>
            <a:endParaRPr lang="en-US"/>
          </a:p>
        </p:txBody>
      </p:sp>
    </p:spTree>
    <p:extLst>
      <p:ext uri="{BB962C8B-B14F-4D97-AF65-F5344CB8AC3E}">
        <p14:creationId xmlns:p14="http://schemas.microsoft.com/office/powerpoint/2010/main" val="810970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VS code we can enter each of our </a:t>
            </a:r>
            <a:r>
              <a:rPr lang="en-US" b="1" dirty="0"/>
              <a:t>RUN </a:t>
            </a:r>
            <a:r>
              <a:rPr lang="en-US" b="0" dirty="0"/>
              <a:t>instructions on a separate line.  Safe the </a:t>
            </a:r>
            <a:r>
              <a:rPr lang="en-US" b="0" dirty="0" err="1"/>
              <a:t>Dockerfile</a:t>
            </a:r>
            <a:r>
              <a:rPr lang="en-US" b="0" dirty="0"/>
              <a:t> when you are done.</a:t>
            </a:r>
          </a:p>
          <a:p>
            <a:endParaRPr lang="en-US" b="0" dirty="0"/>
          </a:p>
          <a:p>
            <a:r>
              <a:rPr lang="en-US" b="0" dirty="0"/>
              <a:t>On to the next instruction…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27</a:t>
            </a:fld>
            <a:endParaRPr lang="en-US"/>
          </a:p>
        </p:txBody>
      </p:sp>
    </p:spTree>
    <p:extLst>
      <p:ext uri="{BB962C8B-B14F-4D97-AF65-F5344CB8AC3E}">
        <p14:creationId xmlns:p14="http://schemas.microsoft.com/office/powerpoint/2010/main" val="2258139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WORKDIR</a:t>
            </a:r>
            <a:r>
              <a:rPr lang="en-US" b="0" dirty="0"/>
              <a:t> instruction sets the directory that any subsequent instructions will run in.</a:t>
            </a:r>
          </a:p>
          <a:p>
            <a:pPr marL="171450" indent="-171450">
              <a:buFont typeface="Arial" panose="020B0604020202020204" pitchFamily="34" charset="0"/>
              <a:buChar char="•"/>
            </a:pPr>
            <a:r>
              <a:rPr lang="en-US" b="0" dirty="0"/>
              <a:t>Think of the </a:t>
            </a:r>
            <a:r>
              <a:rPr lang="en-US" b="1" dirty="0"/>
              <a:t>WORKDIR </a:t>
            </a:r>
            <a:r>
              <a:rPr lang="en-US" b="0" dirty="0"/>
              <a:t>instruction like the </a:t>
            </a:r>
            <a:r>
              <a:rPr lang="en-US" b="0" i="1" dirty="0"/>
              <a:t>cd</a:t>
            </a:r>
            <a:r>
              <a:rPr lang="en-US" b="1" i="1" dirty="0"/>
              <a:t> </a:t>
            </a:r>
            <a:r>
              <a:rPr lang="en-US" b="0" i="0" dirty="0"/>
              <a:t>command in a Windows, Mac, or Linux terminal; it changes the directory you run your next command in.</a:t>
            </a:r>
            <a:endParaRPr lang="en-US" b="0" dirty="0"/>
          </a:p>
          <a:p>
            <a:pPr marL="171450" indent="-171450">
              <a:buFont typeface="Arial" panose="020B0604020202020204" pitchFamily="34" charset="0"/>
              <a:buChar char="•"/>
            </a:pPr>
            <a:r>
              <a:rPr lang="en-US" b="0" dirty="0"/>
              <a:t>The </a:t>
            </a:r>
            <a:r>
              <a:rPr lang="en-US" b="1" dirty="0"/>
              <a:t>WORKDIR</a:t>
            </a:r>
            <a:r>
              <a:rPr lang="en-US" b="0" dirty="0"/>
              <a:t> instruction accepts either absolute or relative paths and you can issue as many </a:t>
            </a:r>
            <a:r>
              <a:rPr lang="en-US" b="1" dirty="0"/>
              <a:t>WORKDIR </a:t>
            </a:r>
            <a:r>
              <a:rPr lang="en-US" b="0" dirty="0"/>
              <a:t>instructions as you need.</a:t>
            </a:r>
            <a:endParaRPr lang="en-US" b="1" dirty="0"/>
          </a:p>
          <a:p>
            <a:pPr marL="628650" lvl="1" indent="-171450">
              <a:buFont typeface="Arial" panose="020B0604020202020204" pitchFamily="34" charset="0"/>
              <a:buChar char="•"/>
            </a:pPr>
            <a:r>
              <a:rPr lang="en-US" b="0" dirty="0"/>
              <a:t>One </a:t>
            </a:r>
            <a:r>
              <a:rPr lang="en-US" b="1" dirty="0"/>
              <a:t>WORKDIR </a:t>
            </a:r>
            <a:r>
              <a:rPr lang="en-US" b="0" dirty="0"/>
              <a:t>instruction can change you to a certain directory so you can run a command and another </a:t>
            </a:r>
            <a:r>
              <a:rPr lang="en-US" b="1" dirty="0"/>
              <a:t>WORKDIR</a:t>
            </a:r>
            <a:r>
              <a:rPr lang="en-US" b="0" dirty="0"/>
              <a:t> instruction can put you in a different directory for a different command.</a:t>
            </a:r>
          </a:p>
          <a:p>
            <a:pPr marL="628650" lvl="1" indent="-171450">
              <a:buFont typeface="Arial" panose="020B0604020202020204" pitchFamily="34" charset="0"/>
              <a:buChar char="•"/>
            </a:pPr>
            <a:r>
              <a:rPr lang="en-US" b="0" dirty="0"/>
              <a:t>If you were to issue a </a:t>
            </a:r>
            <a:r>
              <a:rPr lang="en-US" b="1" dirty="0"/>
              <a:t>RUN </a:t>
            </a:r>
            <a:r>
              <a:rPr lang="en-US" b="0" dirty="0"/>
              <a:t>instruction with the shell command </a:t>
            </a:r>
            <a:r>
              <a:rPr lang="en-US" b="0" i="1" dirty="0" err="1"/>
              <a:t>pwd</a:t>
            </a:r>
            <a:r>
              <a:rPr lang="en-US" b="0" i="1" dirty="0"/>
              <a:t> </a:t>
            </a:r>
            <a:r>
              <a:rPr lang="en-US" b="0" dirty="0"/>
              <a:t>after you issue a </a:t>
            </a:r>
            <a:r>
              <a:rPr lang="en-US" b="1" dirty="0"/>
              <a:t>WORKDIR</a:t>
            </a:r>
            <a:r>
              <a:rPr lang="en-US" b="0" dirty="0"/>
              <a:t> instruction, the output of the </a:t>
            </a:r>
            <a:r>
              <a:rPr lang="en-US" b="0" i="1" dirty="0" err="1"/>
              <a:t>pwd</a:t>
            </a:r>
            <a:r>
              <a:rPr lang="en-US" b="1" i="1" dirty="0"/>
              <a:t> </a:t>
            </a:r>
            <a:r>
              <a:rPr lang="en-US" b="0" i="0" dirty="0"/>
              <a:t>command would be whatever your </a:t>
            </a:r>
            <a:r>
              <a:rPr lang="en-US" b="1" i="0" dirty="0"/>
              <a:t>WORKDIR</a:t>
            </a:r>
            <a:r>
              <a:rPr lang="en-US" b="0" i="0" dirty="0"/>
              <a:t> 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you type the </a:t>
            </a:r>
            <a:r>
              <a:rPr lang="en-US" b="1" dirty="0"/>
              <a:t>WORKDIR </a:t>
            </a:r>
            <a:r>
              <a:rPr lang="en-US" b="0" dirty="0"/>
              <a:t>instruction, type the relative or absolute path to the working directory that you want to set and you’re done.</a:t>
            </a:r>
            <a:endParaRPr lang="en-US"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will just use one </a:t>
            </a:r>
            <a:r>
              <a:rPr lang="en-US" b="1" i="0" dirty="0"/>
              <a:t>WORKDIR </a:t>
            </a:r>
            <a:r>
              <a:rPr lang="en-US" b="0" i="0" dirty="0"/>
              <a:t>instruction in our </a:t>
            </a:r>
            <a:r>
              <a:rPr lang="en-US" b="0" i="0" dirty="0" err="1"/>
              <a:t>Dockerfile</a:t>
            </a:r>
            <a:r>
              <a:rPr lang="en-US" b="0" i="0" dirty="0"/>
              <a:t> but, if we were to use several </a:t>
            </a:r>
            <a:r>
              <a:rPr lang="en-US" b="1" i="0" dirty="0"/>
              <a:t>WORKDIR</a:t>
            </a:r>
            <a:r>
              <a:rPr lang="en-US" b="0" i="0" dirty="0"/>
              <a:t> instructions with relative paths and then issue a </a:t>
            </a:r>
            <a:r>
              <a:rPr lang="en-US" b="0" i="1" dirty="0" err="1"/>
              <a:t>pwd</a:t>
            </a:r>
            <a:r>
              <a:rPr lang="en-US" b="1" i="1" dirty="0"/>
              <a:t> </a:t>
            </a:r>
            <a:r>
              <a:rPr lang="en-US" b="0" i="0" dirty="0"/>
              <a:t>command, the result of the </a:t>
            </a:r>
            <a:r>
              <a:rPr lang="en-US" b="0" i="1" dirty="0" err="1"/>
              <a:t>pwd</a:t>
            </a:r>
            <a:r>
              <a:rPr lang="en-US" b="1" i="1" dirty="0"/>
              <a:t> </a:t>
            </a:r>
            <a:r>
              <a:rPr lang="en-US" b="0" i="0" dirty="0"/>
              <a:t>command would be, in this case, </a:t>
            </a:r>
            <a:r>
              <a:rPr lang="en-US" b="1" i="0" dirty="0"/>
              <a:t>/app/bin/resources</a:t>
            </a:r>
            <a:r>
              <a:rPr lang="en-US" b="0" i="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set the </a:t>
            </a:r>
            <a:r>
              <a:rPr lang="en-US" b="1" dirty="0"/>
              <a:t>WORKDIR</a:t>
            </a:r>
            <a:r>
              <a:rPr lang="en-US" b="0" dirty="0"/>
              <a:t> these instructions in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28</a:t>
            </a:fld>
            <a:endParaRPr lang="en-US"/>
          </a:p>
        </p:txBody>
      </p:sp>
    </p:spTree>
    <p:extLst>
      <p:ext uri="{BB962C8B-B14F-4D97-AF65-F5344CB8AC3E}">
        <p14:creationId xmlns:p14="http://schemas.microsoft.com/office/powerpoint/2010/main" val="98709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WORKDIR </a:t>
            </a:r>
            <a:r>
              <a:rPr lang="en-US" b="0" dirty="0"/>
              <a:t>instruction just like this and save your </a:t>
            </a:r>
            <a:r>
              <a:rPr lang="en-US" b="0" dirty="0" err="1"/>
              <a:t>Dockerfile</a:t>
            </a:r>
            <a:r>
              <a:rPr lang="en-US" b="0" dirty="0"/>
              <a:t>.</a:t>
            </a:r>
          </a:p>
          <a:p>
            <a:endParaRPr lang="en-US" b="0" dirty="0"/>
          </a:p>
          <a:p>
            <a:r>
              <a:rPr lang="en-US" b="0" dirty="0"/>
              <a:t>Our </a:t>
            </a:r>
            <a:r>
              <a:rPr lang="en-US" b="0" dirty="0" err="1"/>
              <a:t>Dockerfile</a:t>
            </a:r>
            <a:r>
              <a:rPr lang="en-US" b="0" dirty="0"/>
              <a:t> is taking shape now so let’s keep it up.</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29</a:t>
            </a:fld>
            <a:endParaRPr lang="en-US"/>
          </a:p>
        </p:txBody>
      </p:sp>
    </p:spTree>
    <p:extLst>
      <p:ext uri="{BB962C8B-B14F-4D97-AF65-F5344CB8AC3E}">
        <p14:creationId xmlns:p14="http://schemas.microsoft.com/office/powerpoint/2010/main" val="2780104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learn best when I have my hands on the keyboard so I will make the promise that we will cover just enough of the fundamentals so that you aren’t lost when it’s time for the hands-on exercises, and no more.  If you want to dig into the fundamentals more deeply, there are reference links at the end of the presentation which cover every source I used to put all of the slides together.  I had to use Docker to really </a:t>
            </a:r>
            <a:r>
              <a:rPr lang="en-US" i="1" dirty="0"/>
              <a:t>get</a:t>
            </a:r>
            <a:r>
              <a:rPr lang="en-US" i="0" dirty="0"/>
              <a:t> Docker and my hope is that the combination of the quick background, hands-on exercises, and references work as well for you as they have for me.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a:t>
            </a:fld>
            <a:endParaRPr lang="en-US"/>
          </a:p>
        </p:txBody>
      </p:sp>
    </p:spTree>
    <p:extLst>
      <p:ext uri="{BB962C8B-B14F-4D97-AF65-F5344CB8AC3E}">
        <p14:creationId xmlns:p14="http://schemas.microsoft.com/office/powerpoint/2010/main" val="8729696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COPY</a:t>
            </a:r>
            <a:r>
              <a:rPr lang="en-US" b="0" dirty="0"/>
              <a:t> instruction does about what you think it might do; it copies files or directories from the Docker Host to the Image during the build process.</a:t>
            </a:r>
          </a:p>
          <a:p>
            <a:pPr marL="171450" indent="-171450">
              <a:buFont typeface="Arial" panose="020B0604020202020204" pitchFamily="34" charset="0"/>
              <a:buChar char="•"/>
            </a:pPr>
            <a:r>
              <a:rPr lang="en-US" b="0" dirty="0"/>
              <a:t>This is an easy way to get files into your Image and make scripts or other tools available when you create Containers from your Image.</a:t>
            </a:r>
          </a:p>
          <a:p>
            <a:pPr marL="171450" indent="-171450">
              <a:buFont typeface="Arial" panose="020B0604020202020204" pitchFamily="34" charset="0"/>
              <a:buChar char="•"/>
            </a:pPr>
            <a:r>
              <a:rPr lang="en-US" b="0" dirty="0"/>
              <a:t>You can use both absolute and relative paths for both the source and destination arguments.</a:t>
            </a:r>
          </a:p>
          <a:p>
            <a:pPr marL="171450" indent="-171450">
              <a:buFont typeface="Arial" panose="020B0604020202020204" pitchFamily="34" charset="0"/>
              <a:buChar char="•"/>
            </a:pPr>
            <a:r>
              <a:rPr lang="en-US" b="0" dirty="0"/>
              <a:t>You can also use wildcard characters to easily copy multiple files and you can issue multiple </a:t>
            </a:r>
            <a:r>
              <a:rPr lang="en-US" b="1" dirty="0"/>
              <a:t>COPY</a:t>
            </a:r>
            <a:r>
              <a:rPr lang="en-US" b="0" dirty="0"/>
              <a:t> instructions if you need to.</a:t>
            </a:r>
          </a:p>
          <a:p>
            <a:pPr marL="171450" indent="-171450">
              <a:buFont typeface="Arial" panose="020B0604020202020204" pitchFamily="34" charset="0"/>
              <a:buChar char="•"/>
            </a:pPr>
            <a:r>
              <a:rPr lang="en-US" b="0" dirty="0"/>
              <a:t>When you enter the </a:t>
            </a:r>
            <a:r>
              <a:rPr lang="en-US" b="1" dirty="0"/>
              <a:t>COPY</a:t>
            </a:r>
            <a:r>
              <a:rPr lang="en-US" b="0" dirty="0"/>
              <a:t> instruction, just specify the source and destination paths and you’re done.</a:t>
            </a:r>
            <a:endParaRPr lang="en-US" b="1" dirty="0"/>
          </a:p>
          <a:p>
            <a:pPr marL="628650" lvl="1" indent="-171450">
              <a:buFont typeface="Arial" panose="020B0604020202020204" pitchFamily="34" charset="0"/>
              <a:buChar char="•"/>
            </a:pPr>
            <a:r>
              <a:rPr lang="en-US" b="0" dirty="0"/>
              <a:t>In the case of this </a:t>
            </a:r>
            <a:r>
              <a:rPr lang="en-US" b="1" dirty="0"/>
              <a:t>COPY </a:t>
            </a:r>
            <a:r>
              <a:rPr lang="en-US" b="0" dirty="0"/>
              <a:t>instruction, we copy a Python script named </a:t>
            </a:r>
            <a:r>
              <a:rPr lang="en-US" b="0" i="1" dirty="0" err="1"/>
              <a:t>my_script.py</a:t>
            </a:r>
            <a:r>
              <a:rPr lang="en-US" b="0" i="1" dirty="0"/>
              <a:t> </a:t>
            </a:r>
            <a:r>
              <a:rPr lang="en-US" b="0" i="0" dirty="0"/>
              <a:t>to whatever the working directory is that we have set for our Image.</a:t>
            </a:r>
            <a:endParaRPr lang="en-US"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Here are a couple of other examples of the </a:t>
            </a:r>
            <a:r>
              <a:rPr lang="en-US" b="1" dirty="0"/>
              <a:t>COPY </a:t>
            </a:r>
            <a:r>
              <a:rPr lang="en-US" b="0" dirty="0"/>
              <a:t>instruction that we won’t use in our </a:t>
            </a:r>
            <a:r>
              <a:rPr lang="en-US" b="0" dirty="0" err="1"/>
              <a:t>Dockerfile</a:t>
            </a:r>
            <a:r>
              <a:rPr lang="en-US" b="0" dirty="0"/>
              <a:t> but are good for reference: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a:t>
            </a:r>
            <a:r>
              <a:rPr lang="en-US" b="1" dirty="0"/>
              <a:t>COPY</a:t>
            </a:r>
            <a:r>
              <a:rPr lang="en-US" b="0" dirty="0"/>
              <a:t> instruction copies a directory from the Docker Host called </a:t>
            </a:r>
            <a:r>
              <a:rPr lang="en-US" b="0" i="1" dirty="0" err="1"/>
              <a:t>files_dir</a:t>
            </a:r>
            <a:r>
              <a:rPr lang="en-US" b="0" i="1" dirty="0"/>
              <a:t> </a:t>
            </a:r>
            <a:r>
              <a:rPr lang="en-US" b="0" i="0" dirty="0"/>
              <a:t>to the Image destination </a:t>
            </a:r>
            <a:r>
              <a:rPr lang="en-US" b="0" i="1" dirty="0"/>
              <a:t>/home/</a:t>
            </a:r>
            <a:r>
              <a:rPr lang="en-US" b="0" i="1" dirty="0" err="1"/>
              <a:t>files_dir</a:t>
            </a:r>
            <a:r>
              <a:rPr lang="en-US" b="0" i="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Since we specify an absolute path for the destination, Docker will copy the file to that path and not the working directory.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last </a:t>
            </a:r>
            <a:r>
              <a:rPr lang="en-US" b="1" i="0" dirty="0"/>
              <a:t>COPY </a:t>
            </a:r>
            <a:r>
              <a:rPr lang="en-US" b="0" i="0" dirty="0"/>
              <a:t>instruction copies all files in the working directory of our </a:t>
            </a:r>
            <a:r>
              <a:rPr lang="en-US" b="0" i="0" dirty="0" err="1"/>
              <a:t>Dockerhost</a:t>
            </a:r>
            <a:r>
              <a:rPr lang="en-US" b="0" i="0" dirty="0"/>
              <a:t> to the working directory of the Image.</a:t>
            </a: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Now let’s add a </a:t>
            </a:r>
            <a:r>
              <a:rPr lang="en-US" b="1" dirty="0"/>
              <a:t>COPY </a:t>
            </a:r>
            <a:r>
              <a:rPr lang="en-US" b="0" dirty="0"/>
              <a:t>instructions 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30</a:t>
            </a:fld>
            <a:endParaRPr lang="en-US"/>
          </a:p>
        </p:txBody>
      </p:sp>
    </p:spTree>
    <p:extLst>
      <p:ext uri="{BB962C8B-B14F-4D97-AF65-F5344CB8AC3E}">
        <p14:creationId xmlns:p14="http://schemas.microsoft.com/office/powerpoint/2010/main" val="3025618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COPY </a:t>
            </a:r>
            <a:r>
              <a:rPr lang="en-US" b="0" dirty="0"/>
              <a:t>instruction and use </a:t>
            </a:r>
            <a:r>
              <a:rPr lang="en-US" b="0" i="1" dirty="0" err="1"/>
              <a:t>my_script.py</a:t>
            </a:r>
            <a:r>
              <a:rPr lang="en-US" b="1" i="1" dirty="0"/>
              <a:t> </a:t>
            </a:r>
            <a:r>
              <a:rPr lang="en-US" b="0" i="0" dirty="0"/>
              <a:t>as both the source and destination.</a:t>
            </a:r>
          </a:p>
          <a:p>
            <a:r>
              <a:rPr lang="en-US" b="0" i="0" dirty="0"/>
              <a:t>The </a:t>
            </a:r>
            <a:r>
              <a:rPr lang="en-US" b="0" i="1" dirty="0" err="1"/>
              <a:t>my_script.py</a:t>
            </a:r>
            <a:r>
              <a:rPr lang="en-US" b="0" i="0" dirty="0"/>
              <a:t> file is part of the GitHub repository you downloaded.</a:t>
            </a:r>
          </a:p>
          <a:p>
            <a:endParaRPr lang="en-US" b="0" dirty="0"/>
          </a:p>
          <a:p>
            <a:r>
              <a:rPr lang="en-US" b="0" dirty="0"/>
              <a:t>Once you save your </a:t>
            </a:r>
            <a:r>
              <a:rPr lang="en-US" b="0" dirty="0" err="1"/>
              <a:t>Dockerfile</a:t>
            </a:r>
            <a:r>
              <a:rPr lang="en-US" b="0" dirty="0"/>
              <a:t> we can keep rolling.</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31</a:t>
            </a:fld>
            <a:endParaRPr lang="en-US"/>
          </a:p>
        </p:txBody>
      </p:sp>
    </p:spTree>
    <p:extLst>
      <p:ext uri="{BB962C8B-B14F-4D97-AF65-F5344CB8AC3E}">
        <p14:creationId xmlns:p14="http://schemas.microsoft.com/office/powerpoint/2010/main" val="3322957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EXPOSE</a:t>
            </a:r>
            <a:r>
              <a:rPr lang="en-US" b="0" dirty="0"/>
              <a:t> instruction is cosmetic, to a degree.</a:t>
            </a:r>
          </a:p>
          <a:p>
            <a:pPr marL="171450" indent="-171450">
              <a:buFont typeface="Arial" panose="020B0604020202020204" pitchFamily="34" charset="0"/>
              <a:buChar char="•"/>
            </a:pPr>
            <a:r>
              <a:rPr lang="en-US" b="0" dirty="0"/>
              <a:t>It tells the Docker Daemon that a Container is supposed to listen on a certain port or ports at runtime.</a:t>
            </a:r>
          </a:p>
          <a:p>
            <a:pPr marL="171450" indent="-171450">
              <a:buFont typeface="Arial" panose="020B0604020202020204" pitchFamily="34" charset="0"/>
              <a:buChar char="•"/>
            </a:pPr>
            <a:r>
              <a:rPr lang="en-US" b="0" dirty="0"/>
              <a:t>The </a:t>
            </a:r>
            <a:r>
              <a:rPr lang="en-US" b="1" dirty="0"/>
              <a:t>EXPOSE </a:t>
            </a:r>
            <a:r>
              <a:rPr lang="en-US" b="0" dirty="0"/>
              <a:t>instruction doesn’t actually publish a port and tell the container to listen on that port.</a:t>
            </a:r>
          </a:p>
          <a:p>
            <a:pPr marL="628650" lvl="1" indent="-171450">
              <a:buFont typeface="Arial" panose="020B0604020202020204" pitchFamily="34" charset="0"/>
              <a:buChar char="•"/>
            </a:pPr>
            <a:r>
              <a:rPr lang="en-US" b="0" dirty="0"/>
              <a:t>Rather, it’s a way for the person that builds the image to tell anyone who uses the Image, which port or ports to publish to their Containers.</a:t>
            </a:r>
          </a:p>
          <a:p>
            <a:pPr marL="171450" lvl="0" indent="-171450">
              <a:buFont typeface="Arial" panose="020B0604020202020204" pitchFamily="34" charset="0"/>
              <a:buChar char="•"/>
            </a:pPr>
            <a:r>
              <a:rPr lang="en-US" b="0" dirty="0"/>
              <a:t>The syntax for the </a:t>
            </a:r>
            <a:r>
              <a:rPr lang="en-US" b="1" dirty="0"/>
              <a:t>EXPOSE</a:t>
            </a:r>
            <a:r>
              <a:rPr lang="en-US" b="0" dirty="0"/>
              <a:t> instruction is pretty simple:</a:t>
            </a:r>
          </a:p>
          <a:p>
            <a:pPr marL="628650" lvl="1" indent="-171450">
              <a:buFont typeface="Arial" panose="020B0604020202020204" pitchFamily="34" charset="0"/>
              <a:buChar char="•"/>
            </a:pPr>
            <a:r>
              <a:rPr lang="en-US" b="0" dirty="0"/>
              <a:t>First is the </a:t>
            </a:r>
            <a:r>
              <a:rPr lang="en-US" b="1" dirty="0"/>
              <a:t>EXPOSE </a:t>
            </a:r>
            <a:r>
              <a:rPr lang="en-US" b="0" dirty="0"/>
              <a:t>instruction itself and next is the port number.</a:t>
            </a:r>
          </a:p>
          <a:p>
            <a:pPr marL="1085850" lvl="2" indent="-171450">
              <a:buFont typeface="Arial" panose="020B0604020202020204" pitchFamily="34" charset="0"/>
              <a:buChar char="•"/>
            </a:pPr>
            <a:r>
              <a:rPr lang="en-US" b="0" dirty="0"/>
              <a:t>TCP is the default protocol but you can specify TCP or UDP like this.</a:t>
            </a:r>
          </a:p>
          <a:p>
            <a:pPr marL="628650" lvl="1" indent="-171450">
              <a:buFont typeface="Arial" panose="020B0604020202020204" pitchFamily="34" charset="0"/>
              <a:buChar char="•"/>
            </a:pPr>
            <a:r>
              <a:rPr lang="en-US" b="0" dirty="0"/>
              <a:t>You can have as many </a:t>
            </a:r>
            <a:r>
              <a:rPr lang="en-US" b="1" dirty="0"/>
              <a:t>EXPOSE</a:t>
            </a:r>
            <a:r>
              <a:rPr lang="en-US" b="0" dirty="0"/>
              <a:t> instructions as you need for your specific use cases.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add an </a:t>
            </a:r>
            <a:r>
              <a:rPr lang="en-US" b="1" dirty="0"/>
              <a:t>EXPOSE </a:t>
            </a:r>
            <a:r>
              <a:rPr lang="en-US" b="0" dirty="0"/>
              <a:t>instruction 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32</a:t>
            </a:fld>
            <a:endParaRPr lang="en-US"/>
          </a:p>
        </p:txBody>
      </p:sp>
    </p:spTree>
    <p:extLst>
      <p:ext uri="{BB962C8B-B14F-4D97-AF65-F5344CB8AC3E}">
        <p14:creationId xmlns:p14="http://schemas.microsoft.com/office/powerpoint/2010/main" val="2982983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EXPOSE </a:t>
            </a:r>
            <a:r>
              <a:rPr lang="en-US" b="0" dirty="0"/>
              <a:t>instruction with port 8080 and save the </a:t>
            </a:r>
            <a:r>
              <a:rPr lang="en-US" b="0" dirty="0" err="1"/>
              <a:t>Dockerfile</a:t>
            </a:r>
            <a:r>
              <a:rPr lang="en-US" b="0" i="0" dirty="0"/>
              <a:t>.</a:t>
            </a:r>
          </a:p>
          <a:p>
            <a:endParaRPr lang="en-US" b="0" dirty="0"/>
          </a:p>
          <a:p>
            <a:r>
              <a:rPr lang="en-US" b="0" dirty="0"/>
              <a:t>We are just about done with the </a:t>
            </a:r>
            <a:r>
              <a:rPr lang="en-US" b="0" dirty="0" err="1"/>
              <a:t>Dockerfile</a:t>
            </a:r>
            <a:r>
              <a:rPr lang="en-US" b="0" dirty="0"/>
              <a:t>…on to the penultimate instruction.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33</a:t>
            </a:fld>
            <a:endParaRPr lang="en-US"/>
          </a:p>
        </p:txBody>
      </p:sp>
    </p:spTree>
    <p:extLst>
      <p:ext uri="{BB962C8B-B14F-4D97-AF65-F5344CB8AC3E}">
        <p14:creationId xmlns:p14="http://schemas.microsoft.com/office/powerpoint/2010/main" val="3482492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LABEL</a:t>
            </a:r>
            <a:r>
              <a:rPr lang="en-US" b="0" dirty="0"/>
              <a:t> instruction is a way to add metadata to an Image as a form of documentation.</a:t>
            </a:r>
          </a:p>
          <a:p>
            <a:pPr marL="171450" indent="-171450">
              <a:buFont typeface="Arial" panose="020B0604020202020204" pitchFamily="34" charset="0"/>
              <a:buChar char="•"/>
            </a:pPr>
            <a:r>
              <a:rPr lang="en-US" b="0" dirty="0"/>
              <a:t>You can add as many </a:t>
            </a:r>
            <a:r>
              <a:rPr lang="en-US" b="1" dirty="0"/>
              <a:t>LABEL</a:t>
            </a:r>
            <a:r>
              <a:rPr lang="en-US" b="0" dirty="0"/>
              <a:t> instructions as you like but it’s more typical to use multiple key-value pairs within one </a:t>
            </a:r>
            <a:r>
              <a:rPr lang="en-US" b="1" dirty="0"/>
              <a:t>LABEL</a:t>
            </a:r>
            <a:r>
              <a:rPr lang="en-US" b="0" dirty="0"/>
              <a:t> instruction with multiline syntax.</a:t>
            </a:r>
          </a:p>
          <a:p>
            <a:pPr marL="171450" lvl="0" indent="-171450">
              <a:buFont typeface="Arial" panose="020B0604020202020204" pitchFamily="34" charset="0"/>
              <a:buChar char="•"/>
            </a:pPr>
            <a:r>
              <a:rPr lang="en-US" b="0" dirty="0"/>
              <a:t>The syntax for the </a:t>
            </a:r>
            <a:r>
              <a:rPr lang="en-US" b="1" dirty="0"/>
              <a:t>LABEL </a:t>
            </a:r>
            <a:r>
              <a:rPr lang="en-US" b="0" dirty="0"/>
              <a:t>instruction looks like this:</a:t>
            </a:r>
          </a:p>
          <a:p>
            <a:pPr marL="628650" lvl="1" indent="-171450">
              <a:buFont typeface="Arial" panose="020B0604020202020204" pitchFamily="34" charset="0"/>
              <a:buChar char="•"/>
            </a:pPr>
            <a:r>
              <a:rPr lang="en-US" b="0" dirty="0"/>
              <a:t>After the </a:t>
            </a:r>
            <a:r>
              <a:rPr lang="en-US" b="1" dirty="0"/>
              <a:t>LABEL </a:t>
            </a:r>
            <a:r>
              <a:rPr lang="en-US" b="0" dirty="0"/>
              <a:t>instruction, add a key-value pair, separated by an equals sign, and the value wrapped in quotation marks.</a:t>
            </a:r>
          </a:p>
          <a:p>
            <a:pPr marL="628650" lvl="1" indent="-171450">
              <a:buFont typeface="Arial" panose="020B0604020202020204" pitchFamily="34" charset="0"/>
              <a:buChar char="•"/>
            </a:pPr>
            <a:r>
              <a:rPr lang="en-US" b="0" dirty="0"/>
              <a:t>This </a:t>
            </a:r>
            <a:r>
              <a:rPr lang="en-US" b="1" dirty="0"/>
              <a:t>LABEL</a:t>
            </a:r>
            <a:r>
              <a:rPr lang="en-US" b="0" dirty="0"/>
              <a:t> instruction lets people know who created the Image.</a:t>
            </a:r>
          </a:p>
          <a:p>
            <a:pPr marL="171450" lvl="0" indent="-171450">
              <a:buFont typeface="Arial" panose="020B0604020202020204" pitchFamily="34" charset="0"/>
              <a:buChar char="•"/>
            </a:pPr>
            <a:r>
              <a:rPr lang="en-US" b="0" dirty="0"/>
              <a:t>Here’s an example of a multiline </a:t>
            </a:r>
            <a:r>
              <a:rPr lang="en-US" b="1" dirty="0"/>
              <a:t>LABEL</a:t>
            </a:r>
            <a:r>
              <a:rPr lang="en-US" b="0" dirty="0"/>
              <a:t> instruction:</a:t>
            </a:r>
          </a:p>
          <a:p>
            <a:pPr marL="628650" lvl="1" indent="-171450">
              <a:buFont typeface="Arial" panose="020B0604020202020204" pitchFamily="34" charset="0"/>
              <a:buChar char="•"/>
            </a:pPr>
            <a:r>
              <a:rPr lang="en-US" b="0" dirty="0"/>
              <a:t>You can use a backslash character at the end of a line and add another key-value pair on the next line.</a:t>
            </a:r>
          </a:p>
          <a:p>
            <a:pPr marL="628650" lvl="1" indent="-171450">
              <a:buFont typeface="Arial" panose="020B0604020202020204" pitchFamily="34" charset="0"/>
              <a:buChar char="•"/>
            </a:pPr>
            <a:r>
              <a:rPr lang="en-US" b="0" dirty="0"/>
              <a:t>It’s good practice to indent after the first line so the keys line up and make the </a:t>
            </a:r>
            <a:r>
              <a:rPr lang="en-US" b="0" dirty="0" err="1"/>
              <a:t>Dockerfile</a:t>
            </a:r>
            <a:r>
              <a:rPr lang="en-US" b="0" dirty="0"/>
              <a:t> as readable as possible.</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add a </a:t>
            </a:r>
            <a:r>
              <a:rPr lang="en-US" b="1" dirty="0"/>
              <a:t>LABEL </a:t>
            </a:r>
            <a:r>
              <a:rPr lang="en-US" b="0" dirty="0"/>
              <a:t>instruction to our </a:t>
            </a:r>
            <a:r>
              <a:rPr lang="en-US" b="0" dirty="0" err="1"/>
              <a:t>Dockerfile</a:t>
            </a:r>
            <a:r>
              <a:rPr lang="en-US" b="0" dirty="0"/>
              <a:t> now.</a:t>
            </a:r>
          </a:p>
        </p:txBody>
      </p:sp>
      <p:sp>
        <p:nvSpPr>
          <p:cNvPr id="4" name="Slide Number Placeholder 3"/>
          <p:cNvSpPr>
            <a:spLocks noGrp="1"/>
          </p:cNvSpPr>
          <p:nvPr>
            <p:ph type="sldNum" sz="quarter" idx="5"/>
          </p:nvPr>
        </p:nvSpPr>
        <p:spPr/>
        <p:txBody>
          <a:bodyPr/>
          <a:lstStyle/>
          <a:p>
            <a:fld id="{020CF8D1-BA82-5045-ACF9-1AA42AD6A519}" type="slidenum">
              <a:rPr lang="en-US" smtClean="0"/>
              <a:t>34</a:t>
            </a:fld>
            <a:endParaRPr lang="en-US"/>
          </a:p>
        </p:txBody>
      </p:sp>
    </p:spTree>
    <p:extLst>
      <p:ext uri="{BB962C8B-B14F-4D97-AF65-F5344CB8AC3E}">
        <p14:creationId xmlns:p14="http://schemas.microsoft.com/office/powerpoint/2010/main" val="17573683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LABEL </a:t>
            </a:r>
            <a:r>
              <a:rPr lang="en-US" b="0" dirty="0"/>
              <a:t>instruction and set the </a:t>
            </a:r>
            <a:r>
              <a:rPr lang="en-US" b="0" i="1" dirty="0"/>
              <a:t>maintainer </a:t>
            </a:r>
            <a:r>
              <a:rPr lang="en-US" b="0" i="0" dirty="0"/>
              <a:t>key to</a:t>
            </a:r>
            <a:r>
              <a:rPr lang="en-US" b="0" dirty="0"/>
              <a:t> your name and email address.</a:t>
            </a:r>
          </a:p>
          <a:p>
            <a:endParaRPr lang="en-US" b="0" dirty="0"/>
          </a:p>
          <a:p>
            <a:r>
              <a:rPr lang="en-US" b="0" dirty="0"/>
              <a:t>Save the </a:t>
            </a:r>
            <a:r>
              <a:rPr lang="en-US" b="0" dirty="0" err="1"/>
              <a:t>Dockerfile</a:t>
            </a:r>
            <a:r>
              <a:rPr lang="en-US" b="0" i="0" dirty="0"/>
              <a:t> as soon as you’re done and let’s move to the last instruction for our </a:t>
            </a:r>
            <a:r>
              <a:rPr lang="en-US" b="0" i="0" dirty="0" err="1"/>
              <a:t>Dockerfile</a:t>
            </a:r>
            <a:r>
              <a:rPr lang="en-US" b="0" i="0" dirty="0"/>
              <a: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35</a:t>
            </a:fld>
            <a:endParaRPr lang="en-US"/>
          </a:p>
        </p:txBody>
      </p:sp>
    </p:spTree>
    <p:extLst>
      <p:ext uri="{BB962C8B-B14F-4D97-AF65-F5344CB8AC3E}">
        <p14:creationId xmlns:p14="http://schemas.microsoft.com/office/powerpoint/2010/main" val="14220234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CMD</a:t>
            </a:r>
            <a:r>
              <a:rPr lang="en-US" b="0" dirty="0"/>
              <a:t> instruction tells Containers what to do when they start.</a:t>
            </a:r>
          </a:p>
          <a:p>
            <a:pPr marL="171450" indent="-171450">
              <a:buFont typeface="Arial" panose="020B0604020202020204" pitchFamily="34" charset="0"/>
              <a:buChar char="•"/>
            </a:pPr>
            <a:r>
              <a:rPr lang="en-US" b="0" dirty="0"/>
              <a:t>For example:</a:t>
            </a:r>
          </a:p>
          <a:p>
            <a:pPr marL="628650" lvl="1" indent="-171450">
              <a:buFont typeface="Arial" panose="020B0604020202020204" pitchFamily="34" charset="0"/>
              <a:buChar char="•"/>
            </a:pPr>
            <a:r>
              <a:rPr lang="en-US" b="0" dirty="0"/>
              <a:t>You might issue a </a:t>
            </a:r>
            <a:r>
              <a:rPr lang="en-US" b="0" i="1" dirty="0" err="1"/>
              <a:t>sh</a:t>
            </a:r>
            <a:r>
              <a:rPr lang="en-US" b="0" i="0" dirty="0"/>
              <a:t> command to start a shell session.</a:t>
            </a:r>
          </a:p>
          <a:p>
            <a:pPr marL="628650" lvl="1" indent="-171450">
              <a:buFont typeface="Arial" panose="020B0604020202020204" pitchFamily="34" charset="0"/>
              <a:buChar char="•"/>
            </a:pPr>
            <a:r>
              <a:rPr lang="en-US" b="0" i="0" dirty="0"/>
              <a:t>Or, you might issue a </a:t>
            </a:r>
            <a:r>
              <a:rPr lang="en-US" b="0" i="1" dirty="0"/>
              <a:t>flask</a:t>
            </a:r>
            <a:r>
              <a:rPr lang="en-US" b="0" i="0" dirty="0"/>
              <a:t> command to start the Flask web server.</a:t>
            </a:r>
          </a:p>
          <a:p>
            <a:pPr marL="171450" lvl="0" indent="-171450">
              <a:buFont typeface="Arial" panose="020B0604020202020204" pitchFamily="34" charset="0"/>
              <a:buChar char="•"/>
            </a:pPr>
            <a:r>
              <a:rPr lang="en-US" b="0" i="0" dirty="0"/>
              <a:t>Whatever you do with the </a:t>
            </a:r>
            <a:r>
              <a:rPr lang="en-US" b="1" i="0" dirty="0"/>
              <a:t>CMD </a:t>
            </a:r>
            <a:r>
              <a:rPr lang="en-US" b="0" i="0" dirty="0"/>
              <a:t>instruction, just know you need to have one and only one </a:t>
            </a:r>
            <a:r>
              <a:rPr lang="en-US" b="1" i="0" dirty="0"/>
              <a:t>CMD</a:t>
            </a:r>
            <a:r>
              <a:rPr lang="en-US" b="0" i="0" dirty="0"/>
              <a:t> instruction and it must be the final </a:t>
            </a:r>
            <a:r>
              <a:rPr lang="en-US" b="0" i="0" dirty="0" err="1"/>
              <a:t>Dockerfile</a:t>
            </a:r>
            <a:r>
              <a:rPr lang="en-US" b="0" i="0" dirty="0"/>
              <a:t> instruction.</a:t>
            </a:r>
          </a:p>
          <a:p>
            <a:pPr marL="171450" lvl="0" indent="-171450">
              <a:buFont typeface="Arial" panose="020B0604020202020204" pitchFamily="34" charset="0"/>
              <a:buChar char="•"/>
            </a:pPr>
            <a:r>
              <a:rPr lang="en-US" b="0" i="0" dirty="0"/>
              <a:t>In our </a:t>
            </a:r>
            <a:r>
              <a:rPr lang="en-US" b="0" i="0" dirty="0" err="1"/>
              <a:t>Dockerfile</a:t>
            </a:r>
            <a:r>
              <a:rPr lang="en-US" b="0" i="0" dirty="0"/>
              <a:t>, we have a </a:t>
            </a:r>
            <a:r>
              <a:rPr lang="en-US" b="1" i="0" dirty="0"/>
              <a:t>CMD </a:t>
            </a:r>
            <a:r>
              <a:rPr lang="en-US" b="0" i="0" dirty="0"/>
              <a:t>instruction which executes the </a:t>
            </a:r>
            <a:r>
              <a:rPr lang="en-US" b="0" i="1" dirty="0" err="1"/>
              <a:t>sh</a:t>
            </a:r>
            <a:r>
              <a:rPr lang="en-US" b="1" i="1" dirty="0"/>
              <a:t> </a:t>
            </a:r>
            <a:r>
              <a:rPr lang="en-US" b="0" i="0" dirty="0"/>
              <a:t>command to start a shell session.</a:t>
            </a:r>
          </a:p>
          <a:p>
            <a:pPr marL="628650" lvl="1" indent="-171450">
              <a:buFont typeface="Arial" panose="020B0604020202020204" pitchFamily="34" charset="0"/>
              <a:buChar char="•"/>
            </a:pPr>
            <a:r>
              <a:rPr lang="en-US" b="0" i="0" dirty="0"/>
              <a:t>This means we will have shell access to a Container as soon as we start and attach to it.</a:t>
            </a:r>
          </a:p>
          <a:p>
            <a:pPr marL="628650" lvl="1" indent="-171450">
              <a:buFont typeface="Arial" panose="020B0604020202020204" pitchFamily="34" charset="0"/>
              <a:buChar char="•"/>
            </a:pPr>
            <a:r>
              <a:rPr lang="en-US" b="0" i="0" dirty="0"/>
              <a:t>If your not sure what that means, don’t sweat because you will soon see for yourself exactly how this works.</a:t>
            </a:r>
          </a:p>
          <a:p>
            <a:pPr marL="171450" lvl="0" indent="-171450">
              <a:buFont typeface="Arial" panose="020B0604020202020204" pitchFamily="34" charset="0"/>
              <a:buChar char="•"/>
            </a:pPr>
            <a:r>
              <a:rPr lang="en-US" b="0" dirty="0"/>
              <a:t>Here’s are a couple of other examples of </a:t>
            </a:r>
            <a:r>
              <a:rPr lang="en-US" b="1" dirty="0"/>
              <a:t>CMD </a:t>
            </a:r>
            <a:r>
              <a:rPr lang="en-US" b="0" dirty="0"/>
              <a:t>instructions:</a:t>
            </a:r>
          </a:p>
          <a:p>
            <a:pPr marL="628650" lvl="1" indent="-171450">
              <a:buFont typeface="Arial" panose="020B0604020202020204" pitchFamily="34" charset="0"/>
              <a:buChar char="•"/>
            </a:pPr>
            <a:r>
              <a:rPr lang="en-US" b="0" dirty="0"/>
              <a:t>This </a:t>
            </a:r>
            <a:r>
              <a:rPr lang="en-US" b="1" dirty="0"/>
              <a:t>CMD </a:t>
            </a:r>
            <a:r>
              <a:rPr lang="en-US" b="0" dirty="0"/>
              <a:t>instruction will print </a:t>
            </a:r>
            <a:r>
              <a:rPr lang="en-US" b="0" i="1" dirty="0"/>
              <a:t>Hello World</a:t>
            </a:r>
            <a:r>
              <a:rPr lang="en-US" b="0" i="0" dirty="0"/>
              <a:t> to the Docker Host terminal.</a:t>
            </a:r>
            <a:endParaRPr lang="en-US" b="0" dirty="0"/>
          </a:p>
          <a:p>
            <a:pPr marL="628650" lvl="1" indent="-171450">
              <a:buFont typeface="Arial" panose="020B0604020202020204" pitchFamily="34" charset="0"/>
              <a:buChar char="•"/>
            </a:pPr>
            <a:r>
              <a:rPr lang="en-US" b="0" dirty="0"/>
              <a:t>And this </a:t>
            </a:r>
            <a:r>
              <a:rPr lang="en-US" b="1" dirty="0"/>
              <a:t>CMD</a:t>
            </a:r>
            <a:r>
              <a:rPr lang="en-US" b="0" dirty="0"/>
              <a:t> instruction starts a Flask web server with arguments to listen to TCP port on any IP address .</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finish off our </a:t>
            </a:r>
            <a:r>
              <a:rPr lang="en-US" b="0" dirty="0" err="1"/>
              <a:t>Dockerfile</a:t>
            </a:r>
            <a:r>
              <a:rPr lang="en-US" b="0" dirty="0"/>
              <a:t> with a </a:t>
            </a:r>
            <a:r>
              <a:rPr lang="en-US" b="1" dirty="0"/>
              <a:t>CMD </a:t>
            </a:r>
            <a:r>
              <a:rPr lang="en-US" b="0" dirty="0"/>
              <a:t>instruction.</a:t>
            </a:r>
          </a:p>
        </p:txBody>
      </p:sp>
      <p:sp>
        <p:nvSpPr>
          <p:cNvPr id="4" name="Slide Number Placeholder 3"/>
          <p:cNvSpPr>
            <a:spLocks noGrp="1"/>
          </p:cNvSpPr>
          <p:nvPr>
            <p:ph type="sldNum" sz="quarter" idx="5"/>
          </p:nvPr>
        </p:nvSpPr>
        <p:spPr/>
        <p:txBody>
          <a:bodyPr/>
          <a:lstStyle/>
          <a:p>
            <a:fld id="{020CF8D1-BA82-5045-ACF9-1AA42AD6A519}" type="slidenum">
              <a:rPr lang="en-US" smtClean="0"/>
              <a:t>36</a:t>
            </a:fld>
            <a:endParaRPr lang="en-US"/>
          </a:p>
        </p:txBody>
      </p:sp>
    </p:spTree>
    <p:extLst>
      <p:ext uri="{BB962C8B-B14F-4D97-AF65-F5344CB8AC3E}">
        <p14:creationId xmlns:p14="http://schemas.microsoft.com/office/powerpoint/2010/main" val="35402016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CMD </a:t>
            </a:r>
            <a:r>
              <a:rPr lang="en-US" b="0" dirty="0"/>
              <a:t>instruction with an executable argument of </a:t>
            </a:r>
            <a:r>
              <a:rPr lang="en-US" b="0" i="1" dirty="0"/>
              <a:t>sh.</a:t>
            </a:r>
            <a:endParaRPr lang="en-US" b="0" dirty="0"/>
          </a:p>
          <a:p>
            <a:endParaRPr lang="en-US" b="0" dirty="0"/>
          </a:p>
          <a:p>
            <a:r>
              <a:rPr lang="en-US" b="0" dirty="0"/>
              <a:t>Save the </a:t>
            </a:r>
            <a:r>
              <a:rPr lang="en-US" b="0" dirty="0" err="1"/>
              <a:t>Dockerfile</a:t>
            </a:r>
            <a:r>
              <a:rPr lang="en-US" b="0" i="0" dirty="0"/>
              <a:t> and take a victory lap because it’s done and we are ready to build the Image.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37</a:t>
            </a:fld>
            <a:endParaRPr lang="en-US"/>
          </a:p>
        </p:txBody>
      </p:sp>
    </p:spTree>
    <p:extLst>
      <p:ext uri="{BB962C8B-B14F-4D97-AF65-F5344CB8AC3E}">
        <p14:creationId xmlns:p14="http://schemas.microsoft.com/office/powerpoint/2010/main" val="2489777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a complete </a:t>
            </a:r>
            <a:r>
              <a:rPr lang="en-US" dirty="0" err="1"/>
              <a:t>Dockerfile</a:t>
            </a:r>
            <a:r>
              <a:rPr lang="en-US" dirty="0"/>
              <a:t>, we are ready to build a Docker </a:t>
            </a:r>
            <a:r>
              <a:rPr lang="en-US" b="0" dirty="0"/>
              <a:t>Image.</a:t>
            </a:r>
          </a:p>
          <a:p>
            <a:pPr marL="171450" indent="-171450">
              <a:buFont typeface="Arial" panose="020B0604020202020204" pitchFamily="34" charset="0"/>
              <a:buChar char="•"/>
            </a:pPr>
            <a:r>
              <a:rPr lang="en-US" b="0" dirty="0"/>
              <a:t>We build the Docker Image from the Docker CLI so open your terminal and make sure your working directory is the directory with your </a:t>
            </a:r>
            <a:r>
              <a:rPr lang="en-US" b="0" dirty="0" err="1"/>
              <a:t>Dockerfile</a:t>
            </a:r>
            <a:r>
              <a:rPr lang="en-US" b="0" dirty="0"/>
              <a:t> in it.</a:t>
            </a:r>
          </a:p>
          <a:p>
            <a:pPr marL="171450" lvl="0" indent="-171450">
              <a:buFont typeface="Arial" panose="020B0604020202020204" pitchFamily="34" charset="0"/>
              <a:buChar char="•"/>
            </a:pPr>
            <a:r>
              <a:rPr lang="en-US" b="0" dirty="0"/>
              <a:t>To build your Docker Image, use one of these two commands.</a:t>
            </a:r>
          </a:p>
          <a:p>
            <a:pPr marL="628650" lvl="1" indent="-171450">
              <a:buFont typeface="Arial" panose="020B0604020202020204" pitchFamily="34" charset="0"/>
              <a:buChar char="•"/>
            </a:pPr>
            <a:r>
              <a:rPr lang="en-US" b="1" i="1" dirty="0"/>
              <a:t>docker build</a:t>
            </a:r>
            <a:r>
              <a:rPr lang="en-US" b="0" i="1" dirty="0"/>
              <a:t> or </a:t>
            </a:r>
            <a:r>
              <a:rPr lang="en-US" b="1" i="1" dirty="0"/>
              <a:t>docker image build</a:t>
            </a:r>
          </a:p>
          <a:p>
            <a:pPr marL="1085850" lvl="2" indent="-171450">
              <a:buFont typeface="Arial" panose="020B0604020202020204" pitchFamily="34" charset="0"/>
              <a:buChar char="•"/>
            </a:pPr>
            <a:r>
              <a:rPr lang="en-US" b="0" dirty="0"/>
              <a:t>Both commands do the exact same thing and Docker supports either syntax so neither is more correct than the other.</a:t>
            </a:r>
          </a:p>
          <a:p>
            <a:pPr marL="1085850" lvl="2" indent="-171450">
              <a:buFont typeface="Arial" panose="020B0604020202020204" pitchFamily="34" charset="0"/>
              <a:buChar char="•"/>
            </a:pPr>
            <a:r>
              <a:rPr lang="en-US" b="0" dirty="0"/>
              <a:t>The -</a:t>
            </a:r>
            <a:r>
              <a:rPr lang="en-US" b="0" i="1" dirty="0"/>
              <a:t>t </a:t>
            </a:r>
            <a:r>
              <a:rPr lang="en-US" b="0" i="0" dirty="0"/>
              <a:t>flag is required and you follow it with the tag or name for the image.</a:t>
            </a:r>
          </a:p>
          <a:p>
            <a:pPr marL="1085850" lvl="2" indent="-171450">
              <a:buFont typeface="Arial" panose="020B0604020202020204" pitchFamily="34" charset="0"/>
              <a:buChar char="•"/>
            </a:pPr>
            <a:r>
              <a:rPr lang="en-US" b="0" i="0" dirty="0"/>
              <a:t>The last part of the </a:t>
            </a:r>
            <a:r>
              <a:rPr lang="en-US" b="0" i="1" dirty="0"/>
              <a:t>build</a:t>
            </a:r>
            <a:r>
              <a:rPr lang="en-US" b="0" i="0" dirty="0"/>
              <a:t> command is the path to the </a:t>
            </a:r>
            <a:r>
              <a:rPr lang="en-US" b="0" i="0" dirty="0" err="1"/>
              <a:t>Dockerfile</a:t>
            </a:r>
            <a:r>
              <a:rPr lang="en-US" b="0" i="0" dirty="0"/>
              <a:t>; the blueprint for the Docker Image.</a:t>
            </a:r>
          </a:p>
          <a:p>
            <a:pPr marL="1543050" lvl="3" indent="-171450">
              <a:buFont typeface="Arial" panose="020B0604020202020204" pitchFamily="34" charset="0"/>
              <a:buChar char="•"/>
            </a:pPr>
            <a:r>
              <a:rPr lang="en-US" b="0" i="0" dirty="0"/>
              <a:t>If your terminal working directory contains the </a:t>
            </a:r>
            <a:r>
              <a:rPr lang="en-US" b="0" i="0" dirty="0" err="1"/>
              <a:t>Dockerfile</a:t>
            </a:r>
            <a:r>
              <a:rPr lang="en-US" b="0" i="0" dirty="0"/>
              <a:t>, use a dot for the path.</a:t>
            </a:r>
          </a:p>
          <a:p>
            <a:pPr marL="1543050" lvl="3" indent="-171450">
              <a:buFont typeface="Arial" panose="020B0604020202020204" pitchFamily="34" charset="0"/>
              <a:buChar char="•"/>
            </a:pPr>
            <a:r>
              <a:rPr lang="en-US" b="0" i="0" dirty="0"/>
              <a:t>Otherwise, you can specify an absolute or relative path to the </a:t>
            </a:r>
            <a:r>
              <a:rPr lang="en-US" b="0" i="0" dirty="0" err="1"/>
              <a:t>Dockerfile</a:t>
            </a:r>
            <a:r>
              <a:rPr lang="en-US" b="0" i="0" dirty="0"/>
              <a:t> instead.</a:t>
            </a:r>
          </a:p>
          <a:p>
            <a:pPr marL="171450" lvl="0" indent="-171450">
              <a:buFont typeface="Arial" panose="020B0604020202020204" pitchFamily="34" charset="0"/>
              <a:buChar char="•"/>
            </a:pPr>
            <a:r>
              <a:rPr lang="en-US" b="0" i="0" dirty="0"/>
              <a:t>After the Image builds, use the command </a:t>
            </a:r>
            <a:r>
              <a:rPr lang="en-US" b="1" i="1" dirty="0"/>
              <a:t>docker image ls</a:t>
            </a:r>
            <a:r>
              <a:rPr lang="en-US" b="0" i="0" dirty="0"/>
              <a:t> to see the fruit of your labor.</a:t>
            </a:r>
            <a:endParaRPr lang="en-US" b="0" i="1" dirty="0"/>
          </a:p>
        </p:txBody>
      </p:sp>
      <p:sp>
        <p:nvSpPr>
          <p:cNvPr id="4" name="Slide Number Placeholder 3"/>
          <p:cNvSpPr>
            <a:spLocks noGrp="1"/>
          </p:cNvSpPr>
          <p:nvPr>
            <p:ph type="sldNum" sz="quarter" idx="5"/>
          </p:nvPr>
        </p:nvSpPr>
        <p:spPr/>
        <p:txBody>
          <a:bodyPr/>
          <a:lstStyle/>
          <a:p>
            <a:fld id="{020CF8D1-BA82-5045-ACF9-1AA42AD6A519}" type="slidenum">
              <a:rPr lang="en-US" smtClean="0"/>
              <a:t>38</a:t>
            </a:fld>
            <a:endParaRPr lang="en-US"/>
          </a:p>
        </p:txBody>
      </p:sp>
    </p:spTree>
    <p:extLst>
      <p:ext uri="{BB962C8B-B14F-4D97-AF65-F5344CB8AC3E}">
        <p14:creationId xmlns:p14="http://schemas.microsoft.com/office/powerpoint/2010/main" val="2635039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build the Docker Image from our terminal and watch what happens.</a:t>
            </a:r>
          </a:p>
          <a:p>
            <a:endParaRPr lang="en-US" dirty="0"/>
          </a:p>
          <a:p>
            <a:pPr marL="171450" indent="-171450">
              <a:buFont typeface="Arial" panose="020B0604020202020204" pitchFamily="34" charset="0"/>
              <a:buChar char="•"/>
            </a:pPr>
            <a:r>
              <a:rPr lang="en-US" dirty="0"/>
              <a:t>Docker will build a layer for each instruction.</a:t>
            </a:r>
          </a:p>
          <a:p>
            <a:pPr marL="628650" lvl="1" indent="-171450">
              <a:buFont typeface="Arial" panose="020B0604020202020204" pitchFamily="34" charset="0"/>
              <a:buChar char="•"/>
            </a:pPr>
            <a:r>
              <a:rPr lang="en-US" dirty="0"/>
              <a:t>We see Docker pull the base image from Docker Hub.</a:t>
            </a:r>
          </a:p>
          <a:p>
            <a:pPr marL="628650" lvl="1" indent="-171450">
              <a:buFont typeface="Arial" panose="020B0604020202020204" pitchFamily="34" charset="0"/>
              <a:buChar char="•"/>
            </a:pPr>
            <a:r>
              <a:rPr lang="en-US" dirty="0"/>
              <a:t>Next, Docker executes all of the </a:t>
            </a:r>
            <a:r>
              <a:rPr lang="en-US" b="1" dirty="0"/>
              <a:t>RUN</a:t>
            </a:r>
            <a:r>
              <a:rPr lang="en-US" dirty="0"/>
              <a:t> instructions we specified which will take a few seconds as several of the instructions require downloads and installations.</a:t>
            </a:r>
          </a:p>
          <a:p>
            <a:pPr marL="628650" lvl="1" indent="-171450">
              <a:buFont typeface="Arial" panose="020B0604020202020204" pitchFamily="34" charset="0"/>
              <a:buChar char="•"/>
            </a:pPr>
            <a:r>
              <a:rPr lang="en-US" dirty="0"/>
              <a:t>Docker sets the </a:t>
            </a:r>
            <a:r>
              <a:rPr lang="en-US" b="1" dirty="0"/>
              <a:t>WORKDIR</a:t>
            </a:r>
            <a:r>
              <a:rPr lang="en-US" b="0" dirty="0"/>
              <a:t>.</a:t>
            </a:r>
          </a:p>
          <a:p>
            <a:pPr marL="628650" lvl="1" indent="-171450">
              <a:buFont typeface="Arial" panose="020B0604020202020204" pitchFamily="34" charset="0"/>
              <a:buChar char="•"/>
            </a:pPr>
            <a:r>
              <a:rPr lang="en-US" b="0" dirty="0" err="1"/>
              <a:t>Cpies</a:t>
            </a:r>
            <a:r>
              <a:rPr lang="en-US" b="0" dirty="0"/>
              <a:t> the </a:t>
            </a:r>
            <a:r>
              <a:rPr lang="en-US" b="0" i="1" dirty="0" err="1"/>
              <a:t>my_script.py</a:t>
            </a:r>
            <a:r>
              <a:rPr lang="en-US" b="0" i="0" dirty="0"/>
              <a:t> file to the Image.</a:t>
            </a:r>
          </a:p>
          <a:p>
            <a:pPr marL="628650" lvl="1" indent="-171450">
              <a:buFont typeface="Arial" panose="020B0604020202020204" pitchFamily="34" charset="0"/>
              <a:buChar char="•"/>
            </a:pPr>
            <a:r>
              <a:rPr lang="en-US" b="0" i="0" dirty="0"/>
              <a:t>Runs the </a:t>
            </a:r>
            <a:r>
              <a:rPr lang="en-US" b="1" i="0" dirty="0"/>
              <a:t>EXPOSE</a:t>
            </a:r>
            <a:r>
              <a:rPr lang="en-US" b="0" i="0" dirty="0"/>
              <a:t> instruction.</a:t>
            </a:r>
          </a:p>
          <a:p>
            <a:pPr marL="628650" lvl="1" indent="-171450">
              <a:buFont typeface="Arial" panose="020B0604020202020204" pitchFamily="34" charset="0"/>
              <a:buChar char="•"/>
            </a:pPr>
            <a:r>
              <a:rPr lang="en-US" b="0" i="0" dirty="0"/>
              <a:t>Adds a </a:t>
            </a:r>
            <a:r>
              <a:rPr lang="en-US" b="1" i="0" dirty="0"/>
              <a:t>LABEL </a:t>
            </a:r>
            <a:r>
              <a:rPr lang="en-US" b="0" i="0" dirty="0"/>
              <a:t>to the Image.</a:t>
            </a:r>
          </a:p>
          <a:p>
            <a:pPr marL="628650" lvl="1" indent="-171450">
              <a:buFont typeface="Arial" panose="020B0604020202020204" pitchFamily="34" charset="0"/>
              <a:buChar char="•"/>
            </a:pPr>
            <a:r>
              <a:rPr lang="en-US" b="0" i="0" dirty="0"/>
              <a:t>And sets the </a:t>
            </a:r>
            <a:r>
              <a:rPr lang="en-US" b="0" i="1" dirty="0" err="1"/>
              <a:t>sh</a:t>
            </a:r>
            <a:r>
              <a:rPr lang="en-US" b="0" i="0" dirty="0"/>
              <a:t> command to run as soon as we launch a container.</a:t>
            </a:r>
          </a:p>
          <a:p>
            <a:pPr marL="171450" lvl="0" indent="-171450">
              <a:buFont typeface="Arial" panose="020B0604020202020204" pitchFamily="34" charset="0"/>
              <a:buChar char="•"/>
            </a:pPr>
            <a:r>
              <a:rPr lang="en-US" b="0" i="0" dirty="0"/>
              <a:t>When the Image build is done, issue the </a:t>
            </a:r>
            <a:r>
              <a:rPr lang="en-US" b="1" i="1" dirty="0"/>
              <a:t>docker image ls</a:t>
            </a:r>
            <a:r>
              <a:rPr lang="en-US" b="0" i="0" dirty="0"/>
              <a:t> and notice we have not two but three images.</a:t>
            </a:r>
          </a:p>
          <a:p>
            <a:pPr marL="628650" lvl="1" indent="-171450">
              <a:buFont typeface="Arial" panose="020B0604020202020204" pitchFamily="34" charset="0"/>
              <a:buChar char="•"/>
            </a:pPr>
            <a:r>
              <a:rPr lang="en-US" b="0" i="0" dirty="0"/>
              <a:t>We still have the </a:t>
            </a:r>
            <a:r>
              <a:rPr lang="en-US" b="1" i="0" dirty="0"/>
              <a:t>Hello-World</a:t>
            </a:r>
            <a:r>
              <a:rPr lang="en-US" b="0" i="0" dirty="0"/>
              <a:t> image.</a:t>
            </a:r>
          </a:p>
          <a:p>
            <a:pPr marL="628650" lvl="1" indent="-171450">
              <a:buFont typeface="Arial" panose="020B0604020202020204" pitchFamily="34" charset="0"/>
              <a:buChar char="•"/>
            </a:pPr>
            <a:r>
              <a:rPr lang="en-US" b="0" i="0" dirty="0"/>
              <a:t>We have the </a:t>
            </a:r>
            <a:r>
              <a:rPr lang="en-US" b="1" i="0" dirty="0"/>
              <a:t>Python:3.8-alpine</a:t>
            </a:r>
            <a:r>
              <a:rPr lang="en-US" b="0" i="0" dirty="0"/>
              <a:t> image that downloaded from Docker Hub.</a:t>
            </a:r>
          </a:p>
          <a:p>
            <a:pPr marL="628650" lvl="1" indent="-171450">
              <a:buFont typeface="Arial" panose="020B0604020202020204" pitchFamily="34" charset="0"/>
              <a:buChar char="•"/>
            </a:pPr>
            <a:r>
              <a:rPr lang="en-US" i="0" dirty="0"/>
              <a:t>And we have the </a:t>
            </a:r>
            <a:r>
              <a:rPr lang="en-US" b="1" i="0" dirty="0" err="1"/>
              <a:t>my_image</a:t>
            </a:r>
            <a:r>
              <a:rPr lang="en-US" b="0" i="0" dirty="0"/>
              <a:t> Image that we just made.</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39</a:t>
            </a:fld>
            <a:endParaRPr lang="en-US"/>
          </a:p>
        </p:txBody>
      </p:sp>
    </p:spTree>
    <p:extLst>
      <p:ext uri="{BB962C8B-B14F-4D97-AF65-F5344CB8AC3E}">
        <p14:creationId xmlns:p14="http://schemas.microsoft.com/office/powerpoint/2010/main" val="2700855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answer the most important question first: why does Docker matter and why should you care?  You might be thinking, “isn’t Docker just a different kind of virtualization?” or “I know how to use vSphere, Hyper-V, AWS EC2, or something of the like, what is so special about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simply, Docker does three things really well: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improves the scale of conventional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Makes applications and services highly portable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Turns those applications and services up and down, and scales them vertically and horizontally, in milliseconds; seriously.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bottom line is every organization wants to be faster, more flexible, and do both of those thing at the lowest possible price.  Docker matters, a lot, to every organization we work with so we need to understand Docker in order to be valuable and relevant.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What that </a:t>
            </a:r>
            <a:r>
              <a:rPr lang="en-US" i="1" dirty="0"/>
              <a:t>really </a:t>
            </a:r>
            <a:r>
              <a:rPr lang="en-US" i="0" dirty="0"/>
              <a:t>means to us is…don’t be a CONE!  Learn something new, enjoy the process, and get some tangible value as </a:t>
            </a:r>
            <a:r>
              <a:rPr lang="en-US" i="0"/>
              <a:t>a result.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a:t>
            </a:fld>
            <a:endParaRPr lang="en-US"/>
          </a:p>
        </p:txBody>
      </p:sp>
    </p:spTree>
    <p:extLst>
      <p:ext uri="{BB962C8B-B14F-4D97-AF65-F5344CB8AC3E}">
        <p14:creationId xmlns:p14="http://schemas.microsoft.com/office/powerpoint/2010/main" val="30435036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great as it is to be able to build Images, we need to be able to remove Images too.</a:t>
            </a:r>
          </a:p>
          <a:p>
            <a:pPr marL="171450" indent="-171450">
              <a:buFont typeface="Arial" panose="020B0604020202020204" pitchFamily="34" charset="0"/>
              <a:buChar char="•"/>
            </a:pPr>
            <a:r>
              <a:rPr lang="en-US" dirty="0"/>
              <a:t>To do that, start with </a:t>
            </a:r>
            <a:r>
              <a:rPr lang="en-US" b="0" i="0" dirty="0"/>
              <a:t>a </a:t>
            </a:r>
            <a:r>
              <a:rPr lang="en-US" b="1" i="1" dirty="0"/>
              <a:t>docker image ls</a:t>
            </a:r>
            <a:r>
              <a:rPr lang="en-US" b="0" i="0" dirty="0"/>
              <a:t>, so we can get the details we need to remove an Image.</a:t>
            </a:r>
          </a:p>
          <a:p>
            <a:pPr marL="171450" indent="-171450">
              <a:buFont typeface="Arial" panose="020B0604020202020204" pitchFamily="34" charset="0"/>
              <a:buChar char="•"/>
            </a:pPr>
            <a:r>
              <a:rPr lang="en-US" b="0" i="0" dirty="0"/>
              <a:t>Next, use the </a:t>
            </a:r>
            <a:r>
              <a:rPr lang="en-US" b="1" i="1" dirty="0"/>
              <a:t>docker image rm</a:t>
            </a:r>
            <a:r>
              <a:rPr lang="en-US" b="0" i="1" dirty="0"/>
              <a:t> </a:t>
            </a:r>
            <a:r>
              <a:rPr lang="en-US" b="0" i="0" dirty="0"/>
              <a:t>command with either the image tag, </a:t>
            </a:r>
            <a:r>
              <a:rPr lang="en-US" b="0" i="1" dirty="0" err="1"/>
              <a:t>my_image</a:t>
            </a:r>
            <a:r>
              <a:rPr lang="en-US" b="0" i="0" dirty="0"/>
              <a:t> in this case.</a:t>
            </a:r>
          </a:p>
          <a:p>
            <a:pPr marL="628650" lvl="1" indent="-171450">
              <a:buFont typeface="Arial" panose="020B0604020202020204" pitchFamily="34" charset="0"/>
              <a:buChar char="•"/>
            </a:pPr>
            <a:r>
              <a:rPr lang="en-US" b="0" i="0" dirty="0"/>
              <a:t>You can also use the </a:t>
            </a:r>
            <a:r>
              <a:rPr lang="en-US" b="0" i="1" dirty="0" err="1"/>
              <a:t>image_id</a:t>
            </a:r>
            <a:r>
              <a:rPr lang="en-US" b="0" i="0" dirty="0"/>
              <a:t> instead of the tag, if you like.</a:t>
            </a:r>
          </a:p>
          <a:p>
            <a:pPr marL="628650" lvl="1" indent="-171450">
              <a:buFont typeface="Arial" panose="020B0604020202020204" pitchFamily="34" charset="0"/>
              <a:buChar char="•"/>
            </a:pPr>
            <a:r>
              <a:rPr lang="en-US" b="0" i="0" dirty="0"/>
              <a:t>Sometimes you might need to use the </a:t>
            </a:r>
            <a:r>
              <a:rPr lang="en-US" b="0" i="1" dirty="0"/>
              <a:t>-f</a:t>
            </a:r>
            <a:r>
              <a:rPr lang="en-US" b="0" i="0" dirty="0"/>
              <a:t> flag to force an Image to delete.</a:t>
            </a:r>
          </a:p>
          <a:p>
            <a:pPr marL="171450" lvl="0" indent="-171450">
              <a:buFont typeface="Arial" panose="020B0604020202020204" pitchFamily="34" charset="0"/>
              <a:buChar char="•"/>
            </a:pPr>
            <a:r>
              <a:rPr lang="en-US" b="0" i="0" dirty="0"/>
              <a:t>After you remove the image, check your Image repository with the </a:t>
            </a:r>
            <a:r>
              <a:rPr lang="en-US" b="1" i="1" dirty="0"/>
              <a:t>docker image ls</a:t>
            </a:r>
            <a:r>
              <a:rPr lang="en-US" b="0" i="0" dirty="0"/>
              <a:t> command.</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those commands in the terminal to see how it looks.</a:t>
            </a:r>
            <a:endParaRPr lang="en-US" b="1" i="0" dirty="0"/>
          </a:p>
        </p:txBody>
      </p:sp>
      <p:sp>
        <p:nvSpPr>
          <p:cNvPr id="4" name="Slide Number Placeholder 3"/>
          <p:cNvSpPr>
            <a:spLocks noGrp="1"/>
          </p:cNvSpPr>
          <p:nvPr>
            <p:ph type="sldNum" sz="quarter" idx="5"/>
          </p:nvPr>
        </p:nvSpPr>
        <p:spPr/>
        <p:txBody>
          <a:bodyPr/>
          <a:lstStyle/>
          <a:p>
            <a:fld id="{020CF8D1-BA82-5045-ACF9-1AA42AD6A519}" type="slidenum">
              <a:rPr lang="en-US" smtClean="0"/>
              <a:t>40</a:t>
            </a:fld>
            <a:endParaRPr lang="en-US"/>
          </a:p>
        </p:txBody>
      </p:sp>
    </p:spTree>
    <p:extLst>
      <p:ext uri="{BB962C8B-B14F-4D97-AF65-F5344CB8AC3E}">
        <p14:creationId xmlns:p14="http://schemas.microsoft.com/office/powerpoint/2010/main" val="30193786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see our list of images again, with the </a:t>
            </a:r>
            <a:r>
              <a:rPr lang="en-US" b="1" i="1" dirty="0"/>
              <a:t>docker image ls</a:t>
            </a:r>
            <a:r>
              <a:rPr lang="en-US" b="0" i="1" dirty="0"/>
              <a:t> </a:t>
            </a:r>
            <a:r>
              <a:rPr lang="en-US" b="0" i="0" dirty="0"/>
              <a:t>command.</a:t>
            </a:r>
            <a:endParaRPr lang="en-US" i="0" dirty="0"/>
          </a:p>
          <a:p>
            <a:pPr marL="171450" indent="-171450">
              <a:buFont typeface="Arial" panose="020B0604020202020204" pitchFamily="34" charset="0"/>
              <a:buChar char="•"/>
            </a:pPr>
            <a:r>
              <a:rPr lang="en-US" dirty="0"/>
              <a:t>Next issue the </a:t>
            </a:r>
            <a:r>
              <a:rPr lang="en-US" b="1" i="1" dirty="0"/>
              <a:t>docker image rm </a:t>
            </a:r>
            <a:r>
              <a:rPr lang="en-US" b="1" i="1" dirty="0" err="1"/>
              <a:t>my_image</a:t>
            </a:r>
            <a:r>
              <a:rPr lang="en-US" b="0" i="1" dirty="0"/>
              <a:t> </a:t>
            </a:r>
            <a:r>
              <a:rPr lang="en-US" b="0" i="0" dirty="0"/>
              <a:t>command to delete the image we created.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One more time, run the </a:t>
            </a:r>
            <a:r>
              <a:rPr lang="en-US" b="1" i="1" dirty="0"/>
              <a:t>docker image ls</a:t>
            </a:r>
            <a:r>
              <a:rPr lang="en-US" b="0" i="1" dirty="0"/>
              <a:t> </a:t>
            </a:r>
            <a:r>
              <a:rPr lang="en-US" b="0" i="0" dirty="0"/>
              <a:t>command and we no longer see our Image in the local repository.</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41</a:t>
            </a:fld>
            <a:endParaRPr lang="en-US"/>
          </a:p>
        </p:txBody>
      </p:sp>
    </p:spTree>
    <p:extLst>
      <p:ext uri="{BB962C8B-B14F-4D97-AF65-F5344CB8AC3E}">
        <p14:creationId xmlns:p14="http://schemas.microsoft.com/office/powerpoint/2010/main" val="26997962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probably guessed that we will need that Image to create some actual Containers with so here’s a challenge for you:</a:t>
            </a:r>
          </a:p>
          <a:p>
            <a:pPr marL="171450" indent="-171450">
              <a:buFont typeface="Arial" panose="020B0604020202020204" pitchFamily="34" charset="0"/>
              <a:buChar char="•"/>
            </a:pPr>
            <a:r>
              <a:rPr lang="en-US" dirty="0"/>
              <a:t>Rebuild the Docker Image using the commands we just used and see if you notice any difference between the first and second builds.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Let’s give it a try.</a:t>
            </a:r>
          </a:p>
        </p:txBody>
      </p:sp>
      <p:sp>
        <p:nvSpPr>
          <p:cNvPr id="4" name="Slide Number Placeholder 3"/>
          <p:cNvSpPr>
            <a:spLocks noGrp="1"/>
          </p:cNvSpPr>
          <p:nvPr>
            <p:ph type="sldNum" sz="quarter" idx="5"/>
          </p:nvPr>
        </p:nvSpPr>
        <p:spPr/>
        <p:txBody>
          <a:bodyPr/>
          <a:lstStyle/>
          <a:p>
            <a:fld id="{020CF8D1-BA82-5045-ACF9-1AA42AD6A519}" type="slidenum">
              <a:rPr lang="en-US" smtClean="0"/>
              <a:t>42</a:t>
            </a:fld>
            <a:endParaRPr lang="en-US"/>
          </a:p>
        </p:txBody>
      </p:sp>
    </p:spTree>
    <p:extLst>
      <p:ext uri="{BB962C8B-B14F-4D97-AF65-F5344CB8AC3E}">
        <p14:creationId xmlns:p14="http://schemas.microsoft.com/office/powerpoint/2010/main" val="24415657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Just like the first time, use the </a:t>
            </a:r>
            <a:r>
              <a:rPr lang="en-US" b="1" i="1" dirty="0"/>
              <a:t>docker image build</a:t>
            </a:r>
            <a:r>
              <a:rPr lang="en-US" b="0" i="1" dirty="0"/>
              <a:t> </a:t>
            </a:r>
            <a:r>
              <a:rPr lang="en-US" b="0" i="0" dirty="0"/>
              <a:t>command with a tag of </a:t>
            </a:r>
            <a:r>
              <a:rPr lang="en-US" b="0" i="1" dirty="0" err="1"/>
              <a:t>my_image</a:t>
            </a:r>
            <a:r>
              <a:rPr lang="en-US" b="1" i="1" dirty="0"/>
              <a:t> </a:t>
            </a:r>
            <a:r>
              <a:rPr lang="en-US" b="0" i="0" dirty="0"/>
              <a:t>and a path of dot.</a:t>
            </a:r>
          </a:p>
          <a:p>
            <a:pPr marL="171450" indent="-171450">
              <a:buFont typeface="Arial" panose="020B0604020202020204" pitchFamily="34" charset="0"/>
              <a:buChar char="•"/>
            </a:pPr>
            <a:r>
              <a:rPr lang="en-US" b="0" i="0" dirty="0"/>
              <a:t>Watch the Image build again and notice how quickly the </a:t>
            </a:r>
            <a:r>
              <a:rPr lang="en-US" b="1" i="0" dirty="0"/>
              <a:t>FROM</a:t>
            </a:r>
            <a:r>
              <a:rPr lang="en-US" b="0" i="0" dirty="0"/>
              <a:t> instruction runs this time.</a:t>
            </a:r>
          </a:p>
          <a:p>
            <a:pPr marL="628650" lvl="1" indent="-171450">
              <a:buFont typeface="Arial" panose="020B0604020202020204" pitchFamily="34" charset="0"/>
              <a:buChar char="•"/>
            </a:pPr>
            <a:r>
              <a:rPr lang="en-US" b="0" i="0" dirty="0"/>
              <a:t>Any idea why this happens so quickly?</a:t>
            </a:r>
          </a:p>
          <a:p>
            <a:pPr marL="628650" lvl="1" indent="-171450">
              <a:buFont typeface="Arial" panose="020B0604020202020204" pitchFamily="34" charset="0"/>
              <a:buChar char="•"/>
            </a:pPr>
            <a:r>
              <a:rPr lang="en-US" b="0" i="0" dirty="0"/>
              <a:t>It’s because Docker is smart enough to check its local repository and see that it already has a copy of the </a:t>
            </a:r>
            <a:r>
              <a:rPr lang="en-US" b="1" i="0" dirty="0"/>
              <a:t>python:3.8-alpine</a:t>
            </a:r>
            <a:r>
              <a:rPr lang="en-US" b="0" i="0" dirty="0"/>
              <a:t> image.</a:t>
            </a:r>
          </a:p>
          <a:p>
            <a:pPr marL="628650" lvl="1" indent="-171450">
              <a:buFont typeface="Arial" panose="020B0604020202020204" pitchFamily="34" charset="0"/>
              <a:buChar char="•"/>
            </a:pPr>
            <a:r>
              <a:rPr lang="en-US" b="0" i="0" dirty="0"/>
              <a:t>Docker doesn’t have to download that Image from Docker Hub again. </a:t>
            </a:r>
          </a:p>
          <a:p>
            <a:pPr marL="171450" lvl="0" indent="-171450">
              <a:buFont typeface="Arial" panose="020B0604020202020204" pitchFamily="34" charset="0"/>
              <a:buChar char="•"/>
            </a:pPr>
            <a:r>
              <a:rPr lang="en-US" b="0" i="0" dirty="0"/>
              <a:t>Otherwise, this build process will be identical to the first build.</a:t>
            </a:r>
          </a:p>
          <a:p>
            <a:pPr marL="171450" lvl="0" indent="-171450">
              <a:buFont typeface="Arial" panose="020B0604020202020204" pitchFamily="34" charset="0"/>
              <a:buChar char="•"/>
            </a:pPr>
            <a:r>
              <a:rPr lang="en-US" b="0" i="0" dirty="0"/>
              <a:t>Once the build is done, use the </a:t>
            </a:r>
            <a:r>
              <a:rPr lang="en-US" b="1" i="1" dirty="0"/>
              <a:t>docker image ls</a:t>
            </a:r>
            <a:r>
              <a:rPr lang="en-US" b="0" i="1" dirty="0"/>
              <a:t> </a:t>
            </a:r>
            <a:r>
              <a:rPr lang="en-US" b="0" i="0" dirty="0"/>
              <a:t>to see your new Image.</a:t>
            </a:r>
          </a:p>
        </p:txBody>
      </p:sp>
      <p:sp>
        <p:nvSpPr>
          <p:cNvPr id="4" name="Slide Number Placeholder 3"/>
          <p:cNvSpPr>
            <a:spLocks noGrp="1"/>
          </p:cNvSpPr>
          <p:nvPr>
            <p:ph type="sldNum" sz="quarter" idx="5"/>
          </p:nvPr>
        </p:nvSpPr>
        <p:spPr/>
        <p:txBody>
          <a:bodyPr/>
          <a:lstStyle/>
          <a:p>
            <a:fld id="{020CF8D1-BA82-5045-ACF9-1AA42AD6A519}" type="slidenum">
              <a:rPr lang="en-US" smtClean="0"/>
              <a:t>43</a:t>
            </a:fld>
            <a:endParaRPr lang="en-US"/>
          </a:p>
        </p:txBody>
      </p:sp>
    </p:spTree>
    <p:extLst>
      <p:ext uri="{BB962C8B-B14F-4D97-AF65-F5344CB8AC3E}">
        <p14:creationId xmlns:p14="http://schemas.microsoft.com/office/powerpoint/2010/main" val="7981238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0" i="0" dirty="0"/>
              <a:t>Now that we have an Image, we can use it to create Containers so let’s jump right in.  </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44</a:t>
            </a:fld>
            <a:endParaRPr lang="en-US"/>
          </a:p>
        </p:txBody>
      </p:sp>
    </p:spTree>
    <p:extLst>
      <p:ext uri="{BB962C8B-B14F-4D97-AF65-F5344CB8AC3E}">
        <p14:creationId xmlns:p14="http://schemas.microsoft.com/office/powerpoint/2010/main" val="33872407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review:</a:t>
            </a:r>
          </a:p>
          <a:p>
            <a:pPr marL="171450" indent="-171450">
              <a:buFont typeface="Arial" panose="020B0604020202020204" pitchFamily="34" charset="0"/>
              <a:buChar char="•"/>
            </a:pPr>
            <a:r>
              <a:rPr lang="en-US" dirty="0"/>
              <a:t>Docker Containers are instances of our Docker Images and their lifespan, unlike most virtual machines, is often very short.</a:t>
            </a:r>
          </a:p>
          <a:p>
            <a:pPr marL="628650" lvl="1" indent="-171450">
              <a:buFont typeface="Arial" panose="020B0604020202020204" pitchFamily="34" charset="0"/>
              <a:buChar char="•"/>
            </a:pPr>
            <a:r>
              <a:rPr lang="en-US" dirty="0"/>
              <a:t>There’s usually no reason to try to recover a malfunctioning Container because you can likely just destroy it and start a new Container to take its place.</a:t>
            </a:r>
          </a:p>
          <a:p>
            <a:pPr marL="628650" lvl="1" indent="-171450">
              <a:buFont typeface="Arial" panose="020B0604020202020204" pitchFamily="34" charset="0"/>
              <a:buChar char="•"/>
            </a:pPr>
            <a:r>
              <a:rPr lang="en-US" dirty="0"/>
              <a:t>In fact, Docker can do that for you automatically although that function is often left to Container orchestration platforms like Kubernetes and OpenShift.</a:t>
            </a:r>
          </a:p>
          <a:p>
            <a:pPr marL="171450" lvl="0" indent="-171450">
              <a:buFont typeface="Arial" panose="020B0604020202020204" pitchFamily="34" charset="0"/>
              <a:buChar char="•"/>
            </a:pPr>
            <a:r>
              <a:rPr lang="en-US" dirty="0"/>
              <a:t>Before we create a Docker Container we’ll take a quick look at our Container inventory, just for a starting point.</a:t>
            </a:r>
          </a:p>
          <a:p>
            <a:pPr marL="628650" lvl="1" indent="-171450">
              <a:buFont typeface="Arial" panose="020B0604020202020204" pitchFamily="34" charset="0"/>
              <a:buChar char="•"/>
            </a:pPr>
            <a:r>
              <a:rPr lang="en-US" dirty="0"/>
              <a:t>The command to list </a:t>
            </a:r>
            <a:r>
              <a:rPr lang="en-US" i="1" dirty="0"/>
              <a:t>all</a:t>
            </a:r>
            <a:r>
              <a:rPr lang="en-US" i="0" dirty="0"/>
              <a:t> containers is </a:t>
            </a:r>
            <a:r>
              <a:rPr lang="en-US" b="1" i="1" dirty="0"/>
              <a:t>docker container ls -a</a:t>
            </a:r>
            <a:r>
              <a:rPr lang="en-US" b="0" i="0" dirty="0"/>
              <a:t> </a:t>
            </a:r>
          </a:p>
          <a:p>
            <a:pPr marL="1085850" lvl="2" indent="-171450">
              <a:buFont typeface="Arial" panose="020B0604020202020204" pitchFamily="34" charset="0"/>
              <a:buChar char="•"/>
            </a:pPr>
            <a:r>
              <a:rPr lang="en-US" b="0" i="0" dirty="0"/>
              <a:t>The </a:t>
            </a:r>
            <a:r>
              <a:rPr lang="en-US" b="1" i="1" dirty="0"/>
              <a:t>-a</a:t>
            </a:r>
            <a:r>
              <a:rPr lang="en-US" b="0" i="0" dirty="0"/>
              <a:t> is important because, if you omit the </a:t>
            </a:r>
            <a:r>
              <a:rPr lang="en-US" b="1" i="1" dirty="0"/>
              <a:t>-a</a:t>
            </a:r>
            <a:r>
              <a:rPr lang="en-US" b="0" i="0" dirty="0"/>
              <a:t>, Docker will only show you </a:t>
            </a:r>
            <a:r>
              <a:rPr lang="en-US" b="0" i="1" dirty="0"/>
              <a:t>running</a:t>
            </a:r>
            <a:r>
              <a:rPr lang="en-US" b="0" i="0" dirty="0"/>
              <a:t> containers.</a:t>
            </a:r>
          </a:p>
          <a:p>
            <a:pPr marL="1085850" lvl="2" indent="-171450">
              <a:buFont typeface="Arial" panose="020B0604020202020204" pitchFamily="34" charset="0"/>
              <a:buChar char="•"/>
            </a:pPr>
            <a:r>
              <a:rPr lang="en-US" b="0" i="0" dirty="0"/>
              <a:t>Of course, leave out the </a:t>
            </a:r>
            <a:r>
              <a:rPr lang="en-US" b="1" i="1" dirty="0"/>
              <a:t>-a</a:t>
            </a:r>
            <a:r>
              <a:rPr lang="en-US" b="0" i="0" dirty="0"/>
              <a:t> if you only want to see your running containers.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that command in our terminal so we can see what it looks like.</a:t>
            </a:r>
          </a:p>
        </p:txBody>
      </p:sp>
      <p:sp>
        <p:nvSpPr>
          <p:cNvPr id="4" name="Slide Number Placeholder 3"/>
          <p:cNvSpPr>
            <a:spLocks noGrp="1"/>
          </p:cNvSpPr>
          <p:nvPr>
            <p:ph type="sldNum" sz="quarter" idx="5"/>
          </p:nvPr>
        </p:nvSpPr>
        <p:spPr/>
        <p:txBody>
          <a:bodyPr/>
          <a:lstStyle/>
          <a:p>
            <a:fld id="{020CF8D1-BA82-5045-ACF9-1AA42AD6A519}" type="slidenum">
              <a:rPr lang="en-US" smtClean="0"/>
              <a:t>45</a:t>
            </a:fld>
            <a:endParaRPr lang="en-US"/>
          </a:p>
        </p:txBody>
      </p:sp>
    </p:spTree>
    <p:extLst>
      <p:ext uri="{BB962C8B-B14F-4D97-AF65-F5344CB8AC3E}">
        <p14:creationId xmlns:p14="http://schemas.microsoft.com/office/powerpoint/2010/main" val="33834852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expect, we don’t have any Containers in our inventory so find a way to change that.</a:t>
            </a:r>
          </a:p>
        </p:txBody>
      </p:sp>
      <p:sp>
        <p:nvSpPr>
          <p:cNvPr id="4" name="Slide Number Placeholder 3"/>
          <p:cNvSpPr>
            <a:spLocks noGrp="1"/>
          </p:cNvSpPr>
          <p:nvPr>
            <p:ph type="sldNum" sz="quarter" idx="5"/>
          </p:nvPr>
        </p:nvSpPr>
        <p:spPr/>
        <p:txBody>
          <a:bodyPr/>
          <a:lstStyle/>
          <a:p>
            <a:fld id="{020CF8D1-BA82-5045-ACF9-1AA42AD6A519}" type="slidenum">
              <a:rPr lang="en-US" smtClean="0"/>
              <a:t>46</a:t>
            </a:fld>
            <a:endParaRPr lang="en-US"/>
          </a:p>
        </p:txBody>
      </p:sp>
    </p:spTree>
    <p:extLst>
      <p:ext uri="{BB962C8B-B14F-4D97-AF65-F5344CB8AC3E}">
        <p14:creationId xmlns:p14="http://schemas.microsoft.com/office/powerpoint/2010/main" val="24736360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Docker CLI doesn’t require any command flags to run Containers, it is super-common to use several so here is an overview of some of the most common command flags.</a:t>
            </a:r>
          </a:p>
          <a:p>
            <a:pPr marL="171450" indent="-171450">
              <a:buFont typeface="Arial" panose="020B0604020202020204" pitchFamily="34" charset="0"/>
              <a:buChar char="•"/>
            </a:pPr>
            <a:r>
              <a:rPr lang="en-US" dirty="0"/>
              <a:t>First, a quick look at the syntax to run a Docker Container.</a:t>
            </a:r>
          </a:p>
          <a:p>
            <a:pPr marL="628650" lvl="1" indent="-171450">
              <a:buFont typeface="Arial" panose="020B0604020202020204" pitchFamily="34" charset="0"/>
              <a:buChar char="•"/>
            </a:pPr>
            <a:r>
              <a:rPr lang="en-US" dirty="0"/>
              <a:t>If this looks familiar, it’s the same syntax we used to run the </a:t>
            </a:r>
            <a:r>
              <a:rPr lang="en-US" b="1" dirty="0"/>
              <a:t>Hello-World</a:t>
            </a:r>
            <a:r>
              <a:rPr lang="en-US" b="0" dirty="0"/>
              <a:t> Container when we verified our Docker installation.</a:t>
            </a:r>
          </a:p>
          <a:p>
            <a:pPr marL="628650" lvl="1" indent="-171450">
              <a:buFont typeface="Arial" panose="020B0604020202020204" pitchFamily="34" charset="0"/>
              <a:buChar char="•"/>
            </a:pPr>
            <a:r>
              <a:rPr lang="en-US" b="0" dirty="0"/>
              <a:t>The command </a:t>
            </a:r>
            <a:r>
              <a:rPr lang="en-US" b="1" i="1" dirty="0"/>
              <a:t>docker container run</a:t>
            </a:r>
            <a:r>
              <a:rPr lang="en-US" b="0" i="1" dirty="0"/>
              <a:t>, </a:t>
            </a:r>
            <a:r>
              <a:rPr lang="en-US" b="0" i="0" u="none" dirty="0"/>
              <a:t>followed by our command flags, and finished off with the name of the Image that will produce the Container.</a:t>
            </a:r>
          </a:p>
          <a:p>
            <a:pPr marL="628650" lvl="1" indent="-171450">
              <a:buFont typeface="Arial" panose="020B0604020202020204" pitchFamily="34" charset="0"/>
              <a:buChar char="•"/>
            </a:pPr>
            <a:r>
              <a:rPr lang="en-US" b="0" i="0" u="none" dirty="0"/>
              <a:t>If this first look at the command flags looks overwhelming or confusing, hang tight because they should make a lot more sense when we use them in the upcoming hands-on exercises.</a:t>
            </a:r>
          </a:p>
          <a:p>
            <a:pPr marL="1085850" lvl="2" indent="-171450">
              <a:buFont typeface="Arial" panose="020B0604020202020204" pitchFamily="34" charset="0"/>
              <a:buChar char="•"/>
            </a:pPr>
            <a:r>
              <a:rPr lang="en-US" b="0" i="0" u="none" dirty="0"/>
              <a:t>The </a:t>
            </a:r>
            <a:r>
              <a:rPr lang="en-US" b="1" i="1" u="none" dirty="0"/>
              <a:t>-</a:t>
            </a:r>
            <a:r>
              <a:rPr lang="en-US" b="1" i="1" u="none" dirty="0" err="1"/>
              <a:t>i</a:t>
            </a:r>
            <a:r>
              <a:rPr lang="en-US" b="0" i="0" u="none" dirty="0"/>
              <a:t> command flag tells Docker to run the Container in </a:t>
            </a:r>
            <a:r>
              <a:rPr lang="en-US" b="0" i="1" u="none" dirty="0"/>
              <a:t>interactive mode</a:t>
            </a:r>
            <a:r>
              <a:rPr lang="en-US" b="0" i="0" u="none" dirty="0"/>
              <a:t>.</a:t>
            </a:r>
          </a:p>
          <a:p>
            <a:pPr marL="1543050" lvl="3" indent="-171450">
              <a:buFont typeface="Arial" panose="020B0604020202020204" pitchFamily="34" charset="0"/>
              <a:buChar char="•"/>
            </a:pPr>
            <a:r>
              <a:rPr lang="en-US" b="0" i="0" u="none" dirty="0"/>
              <a:t>As the name implies, if you want to interact with the Container using the CLI, you need to include this flag.</a:t>
            </a:r>
          </a:p>
          <a:p>
            <a:pPr marL="1085850" lvl="2" indent="-171450">
              <a:buFont typeface="Arial" panose="020B0604020202020204" pitchFamily="34" charset="0"/>
              <a:buChar char="•"/>
            </a:pPr>
            <a:r>
              <a:rPr lang="en-US" b="0" i="0" u="none" dirty="0"/>
              <a:t>The </a:t>
            </a:r>
            <a:r>
              <a:rPr lang="en-US" b="1" i="1" u="none" dirty="0"/>
              <a:t>-</a:t>
            </a:r>
            <a:r>
              <a:rPr lang="en-US" b="1" i="1" u="none" dirty="0" err="1"/>
              <a:t>i</a:t>
            </a:r>
            <a:r>
              <a:rPr lang="en-US" b="0" i="0" u="none" dirty="0"/>
              <a:t> flag’s nearly inseparable best friend is the </a:t>
            </a:r>
            <a:r>
              <a:rPr lang="en-US" b="1" i="1" u="none" dirty="0"/>
              <a:t>-t </a:t>
            </a:r>
            <a:r>
              <a:rPr lang="en-US" b="0" i="0" u="none" dirty="0"/>
              <a:t>flag.</a:t>
            </a:r>
          </a:p>
          <a:p>
            <a:pPr marL="1543050" lvl="3" indent="-171450">
              <a:buFont typeface="Arial" panose="020B0604020202020204" pitchFamily="34" charset="0"/>
              <a:buChar char="•"/>
            </a:pPr>
            <a:r>
              <a:rPr lang="en-US" b="0" i="0" u="none" dirty="0"/>
              <a:t>In order for the Container to accept commands and key sequences from your terminal, you need to include the </a:t>
            </a:r>
            <a:r>
              <a:rPr lang="en-US" b="1" i="1" u="none" dirty="0"/>
              <a:t>-t</a:t>
            </a:r>
            <a:r>
              <a:rPr lang="en-US" b="0" i="0" u="none" dirty="0"/>
              <a:t> flag.</a:t>
            </a:r>
          </a:p>
          <a:p>
            <a:pPr marL="1543050" lvl="3" indent="-171450">
              <a:buFont typeface="Arial" panose="020B0604020202020204" pitchFamily="34" charset="0"/>
              <a:buChar char="•"/>
            </a:pPr>
            <a:r>
              <a:rPr lang="en-US" b="0" i="0" u="none" dirty="0"/>
              <a:t>If you want a fun experiment, try omitting one or both of these flags from the </a:t>
            </a:r>
            <a:r>
              <a:rPr lang="en-US" b="1" i="1" u="none" dirty="0"/>
              <a:t>docker container run</a:t>
            </a:r>
            <a:r>
              <a:rPr lang="en-US" b="0" i="1" u="none" dirty="0"/>
              <a:t> </a:t>
            </a:r>
            <a:r>
              <a:rPr lang="en-US" b="0" i="0" u="none" dirty="0"/>
              <a:t>command and see what happens.</a:t>
            </a:r>
          </a:p>
          <a:p>
            <a:pPr marL="2000250" lvl="4" indent="-171450">
              <a:buFont typeface="Arial" panose="020B0604020202020204" pitchFamily="34" charset="0"/>
              <a:buChar char="•"/>
            </a:pPr>
            <a:r>
              <a:rPr lang="en-US" b="0" i="0" u="none" dirty="0"/>
              <a:t>My experience is, you will have a Container that doesn’t respond to any keystrokes or key sequences.</a:t>
            </a:r>
          </a:p>
          <a:p>
            <a:pPr marL="2000250" lvl="4" indent="-171450">
              <a:buFont typeface="Arial" panose="020B0604020202020204" pitchFamily="34" charset="0"/>
              <a:buChar char="•"/>
            </a:pPr>
            <a:r>
              <a:rPr lang="en-US" b="0" i="0" u="none" dirty="0"/>
              <a:t>It’s easy to recover from but drives home how important these flags are.</a:t>
            </a:r>
          </a:p>
          <a:p>
            <a:pPr marL="1085850" lvl="2" indent="-171450">
              <a:buFont typeface="Arial" panose="020B0604020202020204" pitchFamily="34" charset="0"/>
              <a:buChar char="•"/>
            </a:pPr>
            <a:r>
              <a:rPr lang="en-US" b="0" i="0" u="none" dirty="0"/>
              <a:t>The </a:t>
            </a:r>
            <a:r>
              <a:rPr lang="en-US" b="1" i="1" u="none" dirty="0"/>
              <a:t>--name </a:t>
            </a:r>
            <a:r>
              <a:rPr lang="en-US" b="0" i="0" u="none" dirty="0"/>
              <a:t>flag specifies the name you want to assign to your Container.</a:t>
            </a:r>
          </a:p>
          <a:p>
            <a:pPr marL="1543050" lvl="3" indent="-171450">
              <a:buFont typeface="Arial" panose="020B0604020202020204" pitchFamily="34" charset="0"/>
              <a:buChar char="•"/>
            </a:pPr>
            <a:r>
              <a:rPr lang="en-US" b="0" i="0" u="none" dirty="0"/>
              <a:t>All Containers require a unique name and, if you don’t use this flag, Docker will come up with a unique name for you.</a:t>
            </a:r>
          </a:p>
          <a:p>
            <a:pPr marL="2000250" lvl="4" indent="-171450">
              <a:buFont typeface="Arial" panose="020B0604020202020204" pitchFamily="34" charset="0"/>
              <a:buChar char="•"/>
            </a:pPr>
            <a:r>
              <a:rPr lang="en-US" b="0" i="0" u="none" dirty="0"/>
              <a:t>The unique name is two random dictionary words separated by an underscore…some of the names are pretty creative.</a:t>
            </a:r>
          </a:p>
          <a:p>
            <a:pPr marL="2000250" lvl="4" indent="-171450">
              <a:buFont typeface="Arial" panose="020B0604020202020204" pitchFamily="34" charset="0"/>
              <a:buChar char="•"/>
            </a:pPr>
            <a:r>
              <a:rPr lang="en-US" b="0" i="0" u="none" dirty="0"/>
              <a:t>Since things are easier when you know, and don’t have to guess the names of your Containers, this is a good flag to use.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-v</a:t>
            </a:r>
            <a:r>
              <a:rPr lang="en-US" b="0" i="0" u="none" dirty="0"/>
              <a:t> flag allows you to mount a volume to a Container.</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This is useful when you want to make files from your Docker Host available to your Container without having to explicitly copy them during the Image build process.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You can also mount a shared volume to several Containers to create a shared storage point.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-p </a:t>
            </a:r>
            <a:r>
              <a:rPr lang="en-US" b="0" i="0" u="none" dirty="0"/>
              <a:t>flag is what publish ports on a Container to the Docker Host.</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Do you remember the </a:t>
            </a:r>
            <a:r>
              <a:rPr lang="en-US" b="1" i="0" u="none" dirty="0"/>
              <a:t>EXPOSE </a:t>
            </a:r>
            <a:r>
              <a:rPr lang="en-US" b="0" i="0" u="none" dirty="0" err="1"/>
              <a:t>Dockerfile</a:t>
            </a:r>
            <a:r>
              <a:rPr lang="en-US" b="0" i="0" u="none" dirty="0"/>
              <a:t> instruction?</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It’s this flag which actually makes exposed ports accessible to the Container.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-d</a:t>
            </a:r>
            <a:r>
              <a:rPr lang="en-US" b="0" i="0" u="none" dirty="0"/>
              <a:t> flag allows you to run Containers in the background, in </a:t>
            </a:r>
            <a:r>
              <a:rPr lang="en-US" b="0" i="1" u="none" dirty="0"/>
              <a:t>detached</a:t>
            </a:r>
            <a:r>
              <a:rPr lang="en-US" b="0" i="0" u="none" dirty="0"/>
              <a:t> mode.</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If you want to run several Containers at once, you can either give each Container a dedicated terminal window or use one terminal window for all Containers.</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latter makes sense in most cases so </a:t>
            </a:r>
            <a:r>
              <a:rPr lang="en-US" b="0" i="1" u="none" dirty="0"/>
              <a:t>detached </a:t>
            </a:r>
            <a:r>
              <a:rPr lang="en-US" b="0" i="0" u="none" dirty="0"/>
              <a:t>mode is pretty handy.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--rm </a:t>
            </a:r>
            <a:r>
              <a:rPr lang="en-US" b="0" i="0" u="none" dirty="0"/>
              <a:t>flag tells Docker to automatically delete the Container as soon as it stops.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Since containers are ephemeral and often short-lived, there are many use cases where this is a good idea.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Those are all of the command flags, now you specify the name of the source Image for your Container and you’re ready to go.</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Just a reminder, the </a:t>
            </a:r>
            <a:r>
              <a:rPr lang="en-US" b="1" i="1" u="none" dirty="0" err="1"/>
              <a:t>image_name</a:t>
            </a:r>
            <a:r>
              <a:rPr lang="en-US" b="1" i="1" u="none" dirty="0"/>
              <a:t> </a:t>
            </a:r>
            <a:r>
              <a:rPr lang="en-US" b="0" i="0" u="none" dirty="0"/>
              <a:t>is required.</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Docker needs to know which Image to build the Container from.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For our hands-on exercises, the flags we will use are </a:t>
            </a:r>
            <a:r>
              <a:rPr lang="en-US" b="1" i="1" u="none" dirty="0"/>
              <a:t>-</a:t>
            </a:r>
            <a:r>
              <a:rPr lang="en-US" b="1" i="1" u="none" dirty="0" err="1"/>
              <a:t>i</a:t>
            </a:r>
            <a:r>
              <a:rPr lang="en-US" b="0" i="0" u="none" dirty="0"/>
              <a:t>, </a:t>
            </a:r>
            <a:r>
              <a:rPr lang="en-US" b="1" i="1" u="none" dirty="0"/>
              <a:t>-t</a:t>
            </a:r>
            <a:r>
              <a:rPr lang="en-US" b="0" i="0" u="none" dirty="0"/>
              <a:t>, and </a:t>
            </a:r>
            <a:r>
              <a:rPr lang="en-US" b="1" i="1" u="none" dirty="0"/>
              <a:t>--name</a:t>
            </a:r>
            <a:r>
              <a:rPr lang="en-US" b="0" i="0" u="none"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 point this out because you will almost always use these flags when you work with Containers.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We will look at some examples of these other flags too.</a:t>
            </a:r>
          </a:p>
        </p:txBody>
      </p:sp>
      <p:sp>
        <p:nvSpPr>
          <p:cNvPr id="4" name="Slide Number Placeholder 3"/>
          <p:cNvSpPr>
            <a:spLocks noGrp="1"/>
          </p:cNvSpPr>
          <p:nvPr>
            <p:ph type="sldNum" sz="quarter" idx="5"/>
          </p:nvPr>
        </p:nvSpPr>
        <p:spPr/>
        <p:txBody>
          <a:bodyPr/>
          <a:lstStyle/>
          <a:p>
            <a:fld id="{020CF8D1-BA82-5045-ACF9-1AA42AD6A519}" type="slidenum">
              <a:rPr lang="en-US" smtClean="0"/>
              <a:t>47</a:t>
            </a:fld>
            <a:endParaRPr lang="en-US"/>
          </a:p>
        </p:txBody>
      </p:sp>
    </p:spTree>
    <p:extLst>
      <p:ext uri="{BB962C8B-B14F-4D97-AF65-F5344CB8AC3E}">
        <p14:creationId xmlns:p14="http://schemas.microsoft.com/office/powerpoint/2010/main" val="41653238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quick look at some common usages of the </a:t>
            </a:r>
            <a:r>
              <a:rPr lang="en-US" b="1" i="1" dirty="0"/>
              <a:t>docker container run </a:t>
            </a:r>
            <a:r>
              <a:rPr lang="en-US" b="0" i="0" dirty="0"/>
              <a:t>command.  Let's breakdown the syntax so it makes sense.</a:t>
            </a:r>
          </a:p>
          <a:p>
            <a:pPr marL="171450" indent="-171450">
              <a:buFont typeface="Arial" panose="020B0604020202020204" pitchFamily="34" charset="0"/>
              <a:buChar char="•"/>
            </a:pPr>
            <a:r>
              <a:rPr lang="en-US" b="0" i="0" dirty="0"/>
              <a:t>The command, </a:t>
            </a:r>
            <a:r>
              <a:rPr lang="en-US" b="1" i="1" dirty="0"/>
              <a:t>docker container run -it --name </a:t>
            </a:r>
            <a:r>
              <a:rPr lang="en-US" b="1" i="1" dirty="0" err="1"/>
              <a:t>my_cont</a:t>
            </a:r>
            <a:r>
              <a:rPr lang="en-US" b="1" i="1" dirty="0"/>
              <a:t> </a:t>
            </a:r>
            <a:r>
              <a:rPr lang="en-US" b="1" i="1" dirty="0" err="1"/>
              <a:t>my_image</a:t>
            </a:r>
            <a:r>
              <a:rPr lang="en-US" b="0" i="0" dirty="0"/>
              <a:t> tells Docker to do a couple of things:</a:t>
            </a:r>
          </a:p>
          <a:p>
            <a:pPr marL="628650" lvl="1" indent="-171450">
              <a:buFont typeface="Arial" panose="020B0604020202020204" pitchFamily="34" charset="0"/>
              <a:buChar char="•"/>
            </a:pPr>
            <a:r>
              <a:rPr lang="en-US" b="0" i="0" dirty="0"/>
              <a:t>Use the </a:t>
            </a:r>
            <a:r>
              <a:rPr lang="en-US" b="1" i="1" dirty="0" err="1"/>
              <a:t>my_image</a:t>
            </a:r>
            <a:r>
              <a:rPr lang="en-US" b="1" i="1" dirty="0"/>
              <a:t> </a:t>
            </a:r>
            <a:r>
              <a:rPr lang="en-US" b="0" i="0" dirty="0"/>
              <a:t>Image to create a Container named </a:t>
            </a:r>
            <a:r>
              <a:rPr lang="en-US" b="1" i="1" dirty="0" err="1"/>
              <a:t>my_cont</a:t>
            </a:r>
            <a:r>
              <a:rPr lang="en-US" b="0" i="0" dirty="0"/>
              <a:t>.</a:t>
            </a:r>
          </a:p>
          <a:p>
            <a:pPr marL="628650" lvl="1" indent="-171450">
              <a:buFont typeface="Arial" panose="020B0604020202020204" pitchFamily="34" charset="0"/>
              <a:buChar char="•"/>
            </a:pPr>
            <a:r>
              <a:rPr lang="en-US" b="0" i="0" dirty="0"/>
              <a:t>Allow us to interact with the Container using our CLI – that’s it.</a:t>
            </a:r>
          </a:p>
          <a:p>
            <a:pPr marL="1085850" lvl="2" indent="-171450">
              <a:buFont typeface="Arial" panose="020B0604020202020204" pitchFamily="34" charset="0"/>
              <a:buChar char="•"/>
            </a:pPr>
            <a:r>
              <a:rPr lang="en-US" b="0" i="0" dirty="0"/>
              <a:t>This is a really common syntax and, spoiler alert, the one we will use in our hands-on exercises.</a:t>
            </a:r>
          </a:p>
          <a:p>
            <a:pPr marL="171450" indent="-171450">
              <a:buFont typeface="Arial" panose="020B0604020202020204" pitchFamily="34" charset="0"/>
              <a:buChar char="•"/>
            </a:pPr>
            <a:r>
              <a:rPr lang="en-US" b="0" i="0" dirty="0"/>
              <a:t>The command, </a:t>
            </a:r>
            <a:r>
              <a:rPr lang="en-US" b="1" i="1" dirty="0"/>
              <a:t>docker container run -</a:t>
            </a:r>
            <a:r>
              <a:rPr lang="en-US" b="1" i="1" dirty="0" err="1"/>
              <a:t>itv</a:t>
            </a:r>
            <a:r>
              <a:rPr lang="en-US" b="1" i="1" dirty="0"/>
              <a:t> /code:/app --name </a:t>
            </a:r>
            <a:r>
              <a:rPr lang="en-US" b="1" i="1" dirty="0" err="1"/>
              <a:t>my_cont</a:t>
            </a:r>
            <a:r>
              <a:rPr lang="en-US" b="1" i="1" dirty="0"/>
              <a:t> </a:t>
            </a:r>
            <a:r>
              <a:rPr lang="en-US" b="1" i="1" dirty="0" err="1"/>
              <a:t>my_image</a:t>
            </a:r>
            <a:r>
              <a:rPr lang="en-US" b="0" i="0" dirty="0"/>
              <a:t> may look confusing but it only does one thing that the previous command doesn’t do:</a:t>
            </a:r>
          </a:p>
          <a:p>
            <a:pPr marL="628650" lvl="1" indent="-171450">
              <a:buFont typeface="Arial" panose="020B0604020202020204" pitchFamily="34" charset="0"/>
              <a:buChar char="•"/>
            </a:pPr>
            <a:r>
              <a:rPr lang="en-US" b="0" i="0" dirty="0"/>
              <a:t>The </a:t>
            </a:r>
            <a:r>
              <a:rPr lang="en-US" b="1" i="1" dirty="0"/>
              <a:t>-v </a:t>
            </a:r>
            <a:r>
              <a:rPr lang="en-US" b="0" i="0" dirty="0"/>
              <a:t>flag tells Docker to mount the </a:t>
            </a:r>
            <a:r>
              <a:rPr lang="en-US" b="1" i="0" dirty="0"/>
              <a:t>/code </a:t>
            </a:r>
            <a:r>
              <a:rPr lang="en-US" b="0" i="0" dirty="0"/>
              <a:t>directory on the Docker Host to the </a:t>
            </a:r>
            <a:r>
              <a:rPr lang="en-US" b="1" i="0" dirty="0"/>
              <a:t>/app </a:t>
            </a:r>
            <a:r>
              <a:rPr lang="en-US" b="0" i="0" dirty="0"/>
              <a:t>directory on the Container.</a:t>
            </a:r>
          </a:p>
          <a:p>
            <a:pPr marL="628650" lvl="1" indent="-171450">
              <a:buFont typeface="Arial" panose="020B0604020202020204" pitchFamily="34" charset="0"/>
              <a:buChar char="•"/>
            </a:pPr>
            <a:r>
              <a:rPr lang="en-US" b="0" i="0" dirty="0"/>
              <a:t>That just means anything in our </a:t>
            </a:r>
            <a:r>
              <a:rPr lang="en-US" b="1" i="0" dirty="0"/>
              <a:t>/code</a:t>
            </a:r>
            <a:r>
              <a:rPr lang="en-US" b="0" i="0" dirty="0"/>
              <a:t> directory is now accessible to the Docker Container in a folder called </a:t>
            </a:r>
            <a:r>
              <a:rPr lang="en-US" b="1" i="1" dirty="0"/>
              <a:t>/app</a:t>
            </a:r>
            <a:r>
              <a:rPr lang="en-US" b="0" i="0" dirty="0"/>
              <a:t>.</a:t>
            </a:r>
          </a:p>
          <a:p>
            <a:pPr marL="1085850" lvl="2" indent="-171450">
              <a:buFont typeface="Arial" panose="020B0604020202020204" pitchFamily="34" charset="0"/>
              <a:buChar char="•"/>
            </a:pPr>
            <a:r>
              <a:rPr lang="en-US" b="0" i="0" dirty="0"/>
              <a:t>It’s probably more common for both the source and destination folders to be the same but I chose different names so that it is easier to separate the source from the destination.</a:t>
            </a:r>
          </a:p>
          <a:p>
            <a:pPr marL="171450" indent="-171450">
              <a:buFont typeface="Arial" panose="020B0604020202020204" pitchFamily="34" charset="0"/>
              <a:buChar char="•"/>
            </a:pPr>
            <a:r>
              <a:rPr lang="en-US" b="0" i="0" dirty="0"/>
              <a:t>The command, </a:t>
            </a:r>
            <a:r>
              <a:rPr lang="en-US" b="1" i="1" dirty="0"/>
              <a:t>docker container run -</a:t>
            </a:r>
            <a:r>
              <a:rPr lang="en-US" b="1" i="1" dirty="0" err="1"/>
              <a:t>dp</a:t>
            </a:r>
            <a:r>
              <a:rPr lang="en-US" b="1" i="1" dirty="0"/>
              <a:t> --name --rm </a:t>
            </a:r>
            <a:r>
              <a:rPr lang="en-US" b="1" i="1" dirty="0" err="1"/>
              <a:t>my_cont</a:t>
            </a:r>
            <a:r>
              <a:rPr lang="en-US" b="1" i="1" dirty="0"/>
              <a:t> </a:t>
            </a:r>
            <a:r>
              <a:rPr lang="en-US" b="1" i="1" dirty="0" err="1"/>
              <a:t>my_image</a:t>
            </a:r>
            <a:r>
              <a:rPr lang="en-US" b="0" i="0" dirty="0"/>
              <a:t> still tells Docker to::</a:t>
            </a:r>
          </a:p>
          <a:p>
            <a:pPr marL="628650" lvl="1" indent="-171450">
              <a:buFont typeface="Arial" panose="020B0604020202020204" pitchFamily="34" charset="0"/>
              <a:buChar char="•"/>
            </a:pPr>
            <a:r>
              <a:rPr lang="en-US" b="0" i="0" dirty="0"/>
              <a:t>Use the </a:t>
            </a:r>
            <a:r>
              <a:rPr lang="en-US" b="1" i="1" dirty="0" err="1"/>
              <a:t>my_image</a:t>
            </a:r>
            <a:r>
              <a:rPr lang="en-US" b="1" i="1" dirty="0"/>
              <a:t> </a:t>
            </a:r>
            <a:r>
              <a:rPr lang="en-US" b="0" i="0" dirty="0"/>
              <a:t>Image to create a Container named </a:t>
            </a:r>
            <a:r>
              <a:rPr lang="en-US" b="1" i="1" dirty="0" err="1"/>
              <a:t>my_cont</a:t>
            </a:r>
            <a:r>
              <a:rPr lang="en-US" b="0" i="0" dirty="0"/>
              <a:t> plus a </a:t>
            </a:r>
            <a:r>
              <a:rPr lang="en-US" b="0" i="0" dirty="0" err="1"/>
              <a:t>fre</a:t>
            </a:r>
            <a:r>
              <a:rPr lang="en-US" b="0" i="0" dirty="0"/>
              <a:t> other things.</a:t>
            </a:r>
          </a:p>
          <a:p>
            <a:pPr marL="628650" lvl="1" indent="-171450">
              <a:buFont typeface="Arial" panose="020B0604020202020204" pitchFamily="34" charset="0"/>
              <a:buChar char="•"/>
            </a:pPr>
            <a:r>
              <a:rPr lang="en-US" b="0" i="0" dirty="0"/>
              <a:t>The </a:t>
            </a:r>
            <a:r>
              <a:rPr lang="en-US" b="1" i="1" dirty="0"/>
              <a:t>-d </a:t>
            </a:r>
            <a:r>
              <a:rPr lang="en-US" b="0" i="0" dirty="0"/>
              <a:t>flag tells Docker to run in the background which will allow us to keep using our terminal Window for other things.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The </a:t>
            </a:r>
            <a:r>
              <a:rPr lang="en-US" b="1" i="1" dirty="0"/>
              <a:t>-p </a:t>
            </a:r>
            <a:r>
              <a:rPr lang="en-US" b="0" i="0" dirty="0"/>
              <a:t>flag tells Docker to </a:t>
            </a:r>
            <a:r>
              <a:rPr lang="en-US" b="0" i="1" dirty="0"/>
              <a:t>publish</a:t>
            </a:r>
            <a:r>
              <a:rPr lang="en-US" b="0" i="0" dirty="0"/>
              <a:t> or forward any traffic the Docker Host receives on port 8443 to the Container port 443.</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Since many </a:t>
            </a:r>
            <a:r>
              <a:rPr lang="en-US" b="0" i="0" dirty="0" err="1"/>
              <a:t>Continers</a:t>
            </a:r>
            <a:r>
              <a:rPr lang="en-US" b="0" i="0" dirty="0"/>
              <a:t> typically reside on a single Docker Host, sharing a single IP Address, port forwarding is a common way to access the same destination port on many containers.</a:t>
            </a:r>
          </a:p>
          <a:p>
            <a:pPr marL="628650" lvl="1" indent="-171450">
              <a:buFont typeface="Arial" panose="020B0604020202020204" pitchFamily="34" charset="0"/>
              <a:buChar char="•"/>
            </a:pPr>
            <a:r>
              <a:rPr lang="en-US" b="0" i="0" dirty="0"/>
              <a:t>The last flag here is </a:t>
            </a:r>
            <a:r>
              <a:rPr lang="en-US" b="1" i="1" dirty="0"/>
              <a:t>--rm </a:t>
            </a:r>
            <a:r>
              <a:rPr lang="en-US" b="0" i="0" dirty="0"/>
              <a:t>and that flag tells Docker to remove this Container as soon as it stops.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Enough with the examples, let’s get hands-on and do something with Containers.</a:t>
            </a:r>
          </a:p>
        </p:txBody>
      </p:sp>
      <p:sp>
        <p:nvSpPr>
          <p:cNvPr id="4" name="Slide Number Placeholder 3"/>
          <p:cNvSpPr>
            <a:spLocks noGrp="1"/>
          </p:cNvSpPr>
          <p:nvPr>
            <p:ph type="sldNum" sz="quarter" idx="5"/>
          </p:nvPr>
        </p:nvSpPr>
        <p:spPr/>
        <p:txBody>
          <a:bodyPr/>
          <a:lstStyle/>
          <a:p>
            <a:fld id="{020CF8D1-BA82-5045-ACF9-1AA42AD6A519}" type="slidenum">
              <a:rPr lang="en-US" smtClean="0"/>
              <a:t>48</a:t>
            </a:fld>
            <a:endParaRPr lang="en-US"/>
          </a:p>
        </p:txBody>
      </p:sp>
    </p:spTree>
    <p:extLst>
      <p:ext uri="{BB962C8B-B14F-4D97-AF65-F5344CB8AC3E}">
        <p14:creationId xmlns:p14="http://schemas.microsoft.com/office/powerpoint/2010/main" val="32676193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Docker CLI commands we will use to create our container:</a:t>
            </a:r>
          </a:p>
          <a:p>
            <a:pPr marL="171450" indent="-171450">
              <a:buFont typeface="Arial" panose="020B0604020202020204" pitchFamily="34" charset="0"/>
              <a:buChar char="•"/>
            </a:pPr>
            <a:r>
              <a:rPr lang="en-US" dirty="0"/>
              <a:t>The first command should look familiar, since we just reviewed what it does.</a:t>
            </a:r>
          </a:p>
          <a:p>
            <a:pPr marL="628650" lvl="1" indent="-171450">
              <a:buFont typeface="Arial" panose="020B0604020202020204" pitchFamily="34" charset="0"/>
              <a:buChar char="•"/>
            </a:pPr>
            <a:r>
              <a:rPr lang="en-US" b="1" i="1" dirty="0"/>
              <a:t>docker container run -it --name </a:t>
            </a:r>
            <a:r>
              <a:rPr lang="en-US" b="1" i="1" dirty="0" err="1"/>
              <a:t>my_cont</a:t>
            </a:r>
            <a:r>
              <a:rPr lang="en-US" b="1" i="1" dirty="0"/>
              <a:t> </a:t>
            </a:r>
            <a:r>
              <a:rPr lang="en-US" b="1" i="1" dirty="0" err="1"/>
              <a:t>my_image</a:t>
            </a:r>
            <a:endParaRPr lang="en-US" b="1" i="1" dirty="0"/>
          </a:p>
          <a:p>
            <a:pPr marL="171450" indent="-171450">
              <a:buFont typeface="Arial" panose="020B0604020202020204" pitchFamily="34" charset="0"/>
              <a:buChar char="•"/>
            </a:pPr>
            <a:r>
              <a:rPr lang="en-US" dirty="0"/>
              <a:t>After you create your Container you will see your terminal prompt change to the </a:t>
            </a:r>
            <a:r>
              <a:rPr lang="en-US" b="1" dirty="0"/>
              <a:t>WORKDIR</a:t>
            </a:r>
            <a:r>
              <a:rPr lang="en-US" b="0" dirty="0"/>
              <a:t> of the Container.</a:t>
            </a:r>
          </a:p>
          <a:p>
            <a:pPr marL="628650" lvl="1" indent="-171450">
              <a:buFont typeface="Arial" panose="020B0604020202020204" pitchFamily="34" charset="0"/>
              <a:buChar char="•"/>
            </a:pPr>
            <a:r>
              <a:rPr lang="en-US" b="0" dirty="0"/>
              <a:t>That means you have an active terminal session with the container.</a:t>
            </a:r>
          </a:p>
          <a:p>
            <a:pPr marL="171450" lvl="0" indent="-171450">
              <a:buFont typeface="Arial" panose="020B0604020202020204" pitchFamily="34" charset="0"/>
              <a:buChar char="•"/>
            </a:pPr>
            <a:r>
              <a:rPr lang="en-US" b="0" dirty="0"/>
              <a:t>To exit the Container terminal session and leave the Container running in the background, enter the key sequence </a:t>
            </a:r>
            <a:r>
              <a:rPr lang="en-US" b="1" dirty="0"/>
              <a:t>control + p + q</a:t>
            </a:r>
            <a:r>
              <a:rPr lang="en-US" b="0" dirty="0"/>
              <a:t>.</a:t>
            </a:r>
          </a:p>
          <a:p>
            <a:pPr marL="628650" lvl="1" indent="-171450">
              <a:buFont typeface="Arial" panose="020B0604020202020204" pitchFamily="34" charset="0"/>
              <a:buChar char="•"/>
            </a:pPr>
            <a:r>
              <a:rPr lang="en-US" b="0" dirty="0"/>
              <a:t>You will see your terminal prompt change back to what it was before you created the Container.</a:t>
            </a:r>
          </a:p>
          <a:p>
            <a:pPr marL="171450" lvl="0" indent="-171450">
              <a:buFont typeface="Arial" panose="020B0604020202020204" pitchFamily="34" charset="0"/>
              <a:buChar char="•"/>
            </a:pPr>
            <a:r>
              <a:rPr lang="en-US" b="0" dirty="0"/>
              <a:t>Take another look at your Container inventory with the command </a:t>
            </a:r>
            <a:r>
              <a:rPr lang="en-US" b="1" i="1" dirty="0"/>
              <a:t>docker container ls -a </a:t>
            </a:r>
            <a:r>
              <a:rPr lang="en-US" b="0" i="0" dirty="0"/>
              <a:t>and review the information in the output.</a:t>
            </a:r>
          </a:p>
        </p:txBody>
      </p:sp>
      <p:sp>
        <p:nvSpPr>
          <p:cNvPr id="4" name="Slide Number Placeholder 3"/>
          <p:cNvSpPr>
            <a:spLocks noGrp="1"/>
          </p:cNvSpPr>
          <p:nvPr>
            <p:ph type="sldNum" sz="quarter" idx="5"/>
          </p:nvPr>
        </p:nvSpPr>
        <p:spPr/>
        <p:txBody>
          <a:bodyPr/>
          <a:lstStyle/>
          <a:p>
            <a:fld id="{020CF8D1-BA82-5045-ACF9-1AA42AD6A519}" type="slidenum">
              <a:rPr lang="en-US" smtClean="0"/>
              <a:t>49</a:t>
            </a:fld>
            <a:endParaRPr lang="en-US"/>
          </a:p>
        </p:txBody>
      </p:sp>
    </p:spTree>
    <p:extLst>
      <p:ext uri="{BB962C8B-B14F-4D97-AF65-F5344CB8AC3E}">
        <p14:creationId xmlns:p14="http://schemas.microsoft.com/office/powerpoint/2010/main" val="1243837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spirit of what has become a WWT </a:t>
            </a:r>
            <a:r>
              <a:rPr lang="en-US" dirty="0" err="1"/>
              <a:t>DevNet</a:t>
            </a:r>
            <a:r>
              <a:rPr lang="en-US" dirty="0"/>
              <a:t> study group tradition, I included a snippet about Docker from Wikipedia.  If you are new to Docker, terms like, “OS-level virtualization” and “containers” may not mean a whole lot to you so let’s start with defining what Containers are and work from there.</a:t>
            </a:r>
          </a:p>
        </p:txBody>
      </p:sp>
      <p:sp>
        <p:nvSpPr>
          <p:cNvPr id="4" name="Slide Number Placeholder 3"/>
          <p:cNvSpPr>
            <a:spLocks noGrp="1"/>
          </p:cNvSpPr>
          <p:nvPr>
            <p:ph type="sldNum" sz="quarter" idx="5"/>
          </p:nvPr>
        </p:nvSpPr>
        <p:spPr/>
        <p:txBody>
          <a:bodyPr/>
          <a:lstStyle/>
          <a:p>
            <a:fld id="{020CF8D1-BA82-5045-ACF9-1AA42AD6A519}" type="slidenum">
              <a:rPr lang="en-US" smtClean="0"/>
              <a:t>5</a:t>
            </a:fld>
            <a:endParaRPr lang="en-US"/>
          </a:p>
        </p:txBody>
      </p:sp>
    </p:spTree>
    <p:extLst>
      <p:ext uri="{BB962C8B-B14F-4D97-AF65-F5344CB8AC3E}">
        <p14:creationId xmlns:p14="http://schemas.microsoft.com/office/powerpoint/2010/main" val="14495548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our terminal window, let’s run those commands.</a:t>
            </a:r>
          </a:p>
          <a:p>
            <a:pPr marL="171450" indent="-171450">
              <a:buFont typeface="Arial" panose="020B0604020202020204" pitchFamily="34" charset="0"/>
              <a:buChar char="•"/>
            </a:pPr>
            <a:r>
              <a:rPr lang="en-US" dirty="0"/>
              <a:t>We create the container and see that our prompt changes to </a:t>
            </a:r>
            <a:r>
              <a:rPr lang="en-US" b="1" dirty="0"/>
              <a:t>/app</a:t>
            </a:r>
            <a:r>
              <a:rPr lang="en-US" b="0" dirty="0"/>
              <a:t>.</a:t>
            </a:r>
          </a:p>
          <a:p>
            <a:pPr marL="171450" indent="-171450">
              <a:buFont typeface="Arial" panose="020B0604020202020204" pitchFamily="34" charset="0"/>
              <a:buChar char="•"/>
            </a:pPr>
            <a:r>
              <a:rPr lang="en-US" b="0" dirty="0"/>
              <a:t>Next, although you don’t see the key sequence on the screen, we press </a:t>
            </a:r>
            <a:r>
              <a:rPr lang="en-US" b="1" dirty="0"/>
              <a:t>control</a:t>
            </a:r>
            <a:r>
              <a:rPr lang="en-US" b="0" dirty="0"/>
              <a:t>, </a:t>
            </a:r>
            <a:r>
              <a:rPr lang="en-US" b="1" dirty="0"/>
              <a:t>p</a:t>
            </a:r>
            <a:r>
              <a:rPr lang="en-US" b="0" dirty="0"/>
              <a:t>, and </a:t>
            </a:r>
            <a:r>
              <a:rPr lang="en-US" b="1" dirty="0"/>
              <a:t>q</a:t>
            </a:r>
            <a:r>
              <a:rPr lang="en-US" b="0" dirty="0"/>
              <a:t> to exit the interactive session with the Container.</a:t>
            </a:r>
          </a:p>
          <a:p>
            <a:pPr marL="171450" indent="-171450">
              <a:buFont typeface="Arial" panose="020B0604020202020204" pitchFamily="34" charset="0"/>
              <a:buChar char="•"/>
            </a:pPr>
            <a:r>
              <a:rPr lang="en-US" b="0" dirty="0"/>
              <a:t>Last, we list our Container inventory.</a:t>
            </a:r>
            <a:endParaRPr lang="en-US" dirty="0"/>
          </a:p>
          <a:p>
            <a:pPr marL="628650" lvl="1" indent="-171450">
              <a:buFont typeface="Arial" panose="020B0604020202020204" pitchFamily="34" charset="0"/>
              <a:buChar char="•"/>
            </a:pPr>
            <a:r>
              <a:rPr lang="en-US" b="0" i="0" dirty="0"/>
              <a:t>We see the Container ID that Docker generates for the Container.</a:t>
            </a:r>
          </a:p>
          <a:p>
            <a:pPr marL="628650" lvl="1" indent="-171450">
              <a:buFont typeface="Arial" panose="020B0604020202020204" pitchFamily="34" charset="0"/>
              <a:buChar char="•"/>
            </a:pPr>
            <a:r>
              <a:rPr lang="en-US" b="0" i="0" dirty="0"/>
              <a:t>The name of the Image that produced the Container.</a:t>
            </a:r>
          </a:p>
          <a:p>
            <a:pPr marL="628650" lvl="1" indent="-171450">
              <a:buFont typeface="Arial" panose="020B0604020202020204" pitchFamily="34" charset="0"/>
              <a:buChar char="•"/>
            </a:pPr>
            <a:r>
              <a:rPr lang="en-US" b="0" i="0" dirty="0"/>
              <a:t>The result of the </a:t>
            </a:r>
            <a:r>
              <a:rPr lang="en-US" b="1" i="0" dirty="0"/>
              <a:t>CMD</a:t>
            </a:r>
            <a:r>
              <a:rPr lang="en-US" b="0" i="0" dirty="0"/>
              <a:t> instruction from our </a:t>
            </a:r>
            <a:r>
              <a:rPr lang="en-US" b="0" i="0" dirty="0" err="1"/>
              <a:t>Dockerfile</a:t>
            </a:r>
            <a:r>
              <a:rPr lang="en-US" b="0" i="0" dirty="0"/>
              <a:t>.</a:t>
            </a:r>
          </a:p>
          <a:p>
            <a:pPr marL="628650" lvl="1" indent="-171450">
              <a:buFont typeface="Arial" panose="020B0604020202020204" pitchFamily="34" charset="0"/>
              <a:buChar char="•"/>
            </a:pPr>
            <a:r>
              <a:rPr lang="en-US" b="0" i="0" dirty="0"/>
              <a:t>How long it’s been since we created the Container.</a:t>
            </a:r>
          </a:p>
          <a:p>
            <a:pPr marL="628650" lvl="1" indent="-171450">
              <a:buFont typeface="Arial" panose="020B0604020202020204" pitchFamily="34" charset="0"/>
              <a:buChar char="•"/>
            </a:pPr>
            <a:r>
              <a:rPr lang="en-US" b="0" i="0" dirty="0"/>
              <a:t>The status of the container, </a:t>
            </a:r>
            <a:r>
              <a:rPr lang="en-US" b="1" i="0" dirty="0"/>
              <a:t>Up</a:t>
            </a:r>
            <a:r>
              <a:rPr lang="en-US" b="0" i="0" dirty="0"/>
              <a:t>, in this case.</a:t>
            </a:r>
          </a:p>
          <a:p>
            <a:pPr marL="628650" lvl="1" indent="-171450">
              <a:buFont typeface="Arial" panose="020B0604020202020204" pitchFamily="34" charset="0"/>
              <a:buChar char="•"/>
            </a:pPr>
            <a:r>
              <a:rPr lang="en-US" b="0" i="0" dirty="0"/>
              <a:t>Any port numbers and protocols from the </a:t>
            </a:r>
            <a:r>
              <a:rPr lang="en-US" b="1" i="0" dirty="0"/>
              <a:t>EXPOSE </a:t>
            </a:r>
            <a:r>
              <a:rPr lang="en-US" b="0" i="0" dirty="0"/>
              <a:t>instruction in our </a:t>
            </a:r>
            <a:r>
              <a:rPr lang="en-US" b="0" i="0" dirty="0" err="1"/>
              <a:t>Dockerfile</a:t>
            </a:r>
            <a:r>
              <a:rPr lang="en-US" b="0" i="0" dirty="0"/>
              <a:t>.</a:t>
            </a:r>
          </a:p>
          <a:p>
            <a:pPr marL="1085850" lvl="2" indent="-171450">
              <a:buFont typeface="Arial" panose="020B0604020202020204" pitchFamily="34" charset="0"/>
              <a:buChar char="•"/>
            </a:pPr>
            <a:r>
              <a:rPr lang="en-US" b="0" i="0" dirty="0"/>
              <a:t>Notice how this Container thinks it is listening on TCP 8080 even though we didn’t actually publish that port with the </a:t>
            </a:r>
            <a:r>
              <a:rPr lang="en-US" b="1" i="1" dirty="0"/>
              <a:t>-p </a:t>
            </a:r>
            <a:r>
              <a:rPr lang="en-US" b="0" i="0" dirty="0"/>
              <a:t>flag.</a:t>
            </a:r>
          </a:p>
          <a:p>
            <a:pPr marL="1085850" lvl="2" indent="-171450">
              <a:buFont typeface="Arial" panose="020B0604020202020204" pitchFamily="34" charset="0"/>
              <a:buChar char="•"/>
            </a:pPr>
            <a:r>
              <a:rPr lang="en-US" b="0" i="0" dirty="0"/>
              <a:t>It’s up to whomever runs a Container from this Image to publish the port, the </a:t>
            </a:r>
            <a:r>
              <a:rPr lang="en-US" b="1" i="0" dirty="0"/>
              <a:t>EXPOSE</a:t>
            </a:r>
            <a:r>
              <a:rPr lang="en-US" b="0" i="0" dirty="0"/>
              <a:t> instruction just tells the Container creator which ports they </a:t>
            </a:r>
            <a:r>
              <a:rPr lang="en-US" b="0" i="1" dirty="0"/>
              <a:t>should</a:t>
            </a:r>
            <a:r>
              <a:rPr lang="en-US" b="1" i="1" dirty="0"/>
              <a:t> </a:t>
            </a:r>
            <a:r>
              <a:rPr lang="en-US" b="0" i="0" dirty="0"/>
              <a:t>publish.</a:t>
            </a:r>
          </a:p>
          <a:p>
            <a:pPr marL="628650" lvl="1" indent="-171450">
              <a:buFont typeface="Arial" panose="020B0604020202020204" pitchFamily="34" charset="0"/>
              <a:buChar char="•"/>
            </a:pPr>
            <a:r>
              <a:rPr lang="en-US" b="0" i="0" dirty="0"/>
              <a:t>Finally, we see the name that we assigned to the Container.</a:t>
            </a:r>
          </a:p>
          <a:p>
            <a:endParaRPr lang="en-US" dirty="0"/>
          </a:p>
          <a:p>
            <a:r>
              <a:rPr lang="en-US" dirty="0"/>
              <a:t>Moving on…</a:t>
            </a:r>
          </a:p>
        </p:txBody>
      </p:sp>
      <p:sp>
        <p:nvSpPr>
          <p:cNvPr id="4" name="Slide Number Placeholder 3"/>
          <p:cNvSpPr>
            <a:spLocks noGrp="1"/>
          </p:cNvSpPr>
          <p:nvPr>
            <p:ph type="sldNum" sz="quarter" idx="5"/>
          </p:nvPr>
        </p:nvSpPr>
        <p:spPr/>
        <p:txBody>
          <a:bodyPr/>
          <a:lstStyle/>
          <a:p>
            <a:fld id="{020CF8D1-BA82-5045-ACF9-1AA42AD6A519}" type="slidenum">
              <a:rPr lang="en-US" smtClean="0"/>
              <a:t>50</a:t>
            </a:fld>
            <a:endParaRPr lang="en-US"/>
          </a:p>
        </p:txBody>
      </p:sp>
    </p:spTree>
    <p:extLst>
      <p:ext uri="{BB962C8B-B14F-4D97-AF65-F5344CB8AC3E}">
        <p14:creationId xmlns:p14="http://schemas.microsoft.com/office/powerpoint/2010/main" val="38647896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get back to the Container shell session, so we can do something inside of the Container?</a:t>
            </a:r>
          </a:p>
          <a:p>
            <a:pPr marL="171450" indent="-171450">
              <a:buFont typeface="Arial" panose="020B0604020202020204" pitchFamily="34" charset="0"/>
              <a:buChar char="•"/>
            </a:pPr>
            <a:r>
              <a:rPr lang="en-US" dirty="0"/>
              <a:t>We need to know either the Container Name or Container ID that we want to attach to and we can find that with the </a:t>
            </a:r>
            <a:r>
              <a:rPr lang="en-US" b="1" i="1" dirty="0"/>
              <a:t>docker container ls -a command</a:t>
            </a:r>
            <a:r>
              <a:rPr lang="en-US" b="0" i="0" dirty="0"/>
              <a:t>.</a:t>
            </a:r>
          </a:p>
          <a:p>
            <a:pPr marL="171450" indent="-171450">
              <a:buFont typeface="Arial" panose="020B0604020202020204" pitchFamily="34" charset="0"/>
              <a:buChar char="•"/>
            </a:pPr>
            <a:r>
              <a:rPr lang="en-US" b="0" i="0" dirty="0"/>
              <a:t>Next, enter the command </a:t>
            </a:r>
            <a:r>
              <a:rPr lang="en-US" b="1" i="1" dirty="0"/>
              <a:t>docker container attach</a:t>
            </a:r>
            <a:r>
              <a:rPr lang="en-US" b="0" i="0" dirty="0"/>
              <a:t> followed by either </a:t>
            </a:r>
            <a:r>
              <a:rPr lang="en-US" dirty="0"/>
              <a:t>Container Name or Container ID; it’s up to you.</a:t>
            </a:r>
          </a:p>
          <a:p>
            <a:pPr marL="171450" indent="-171450">
              <a:buFont typeface="Arial" panose="020B0604020202020204" pitchFamily="34" charset="0"/>
              <a:buChar char="•"/>
            </a:pPr>
            <a:r>
              <a:rPr lang="en-US" dirty="0"/>
              <a:t>Once you are back at the Container prompt, locate the Python script that we told Docker to copy to the Image during the build process with the command </a:t>
            </a:r>
            <a:r>
              <a:rPr lang="en-US" b="1" i="1" dirty="0"/>
              <a:t>ls –l</a:t>
            </a:r>
            <a:r>
              <a:rPr lang="en-US" b="0" i="0" dirty="0"/>
              <a:t>.</a:t>
            </a:r>
            <a:endParaRPr lang="en-US" dirty="0"/>
          </a:p>
          <a:p>
            <a:pPr marL="171450" indent="-171450">
              <a:buFont typeface="Arial" panose="020B0604020202020204" pitchFamily="34" charset="0"/>
              <a:buChar char="•"/>
            </a:pPr>
            <a:r>
              <a:rPr lang="en-US" dirty="0"/>
              <a:t>You can run the script with the command </a:t>
            </a:r>
            <a:r>
              <a:rPr lang="en-US" b="1" i="1" dirty="0"/>
              <a:t>python </a:t>
            </a:r>
            <a:r>
              <a:rPr lang="en-US" b="1" i="1" dirty="0" err="1"/>
              <a:t>my_script.py</a:t>
            </a:r>
            <a:r>
              <a:rPr lang="en-US" b="0" i="0" dirty="0"/>
              <a:t>.</a:t>
            </a:r>
          </a:p>
          <a:p>
            <a:pPr marL="628650" lvl="1" indent="-171450">
              <a:buFont typeface="Arial" panose="020B0604020202020204" pitchFamily="34" charset="0"/>
              <a:buChar char="•"/>
            </a:pPr>
            <a:r>
              <a:rPr lang="en-US" b="0" i="0" dirty="0"/>
              <a:t>The script serves no purpose other than to show you that we can interact with scripts, binaries, and anything else inside the Container.</a:t>
            </a:r>
          </a:p>
          <a:p>
            <a:pPr marL="628650" lvl="1" indent="-171450">
              <a:buFont typeface="Arial" panose="020B0604020202020204" pitchFamily="34" charset="0"/>
              <a:buChar char="•"/>
            </a:pPr>
            <a:r>
              <a:rPr lang="en-US" b="0" i="0" dirty="0"/>
              <a:t>Imagine you need to run this script in the exact same build environment that the original developer used to create the script.</a:t>
            </a:r>
          </a:p>
          <a:p>
            <a:pPr marL="628650" lvl="1" indent="-171450">
              <a:buFont typeface="Arial" panose="020B0604020202020204" pitchFamily="34" charset="0"/>
              <a:buChar char="•"/>
            </a:pPr>
            <a:r>
              <a:rPr lang="en-US" b="0" i="0" dirty="0"/>
              <a:t>If the script creator did their work in a Docker Container, they could share the source Image with you and you can spin-up an exact copy of their environment.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these commands in our terminal.</a:t>
            </a:r>
          </a:p>
        </p:txBody>
      </p:sp>
      <p:sp>
        <p:nvSpPr>
          <p:cNvPr id="4" name="Slide Number Placeholder 3"/>
          <p:cNvSpPr>
            <a:spLocks noGrp="1"/>
          </p:cNvSpPr>
          <p:nvPr>
            <p:ph type="sldNum" sz="quarter" idx="5"/>
          </p:nvPr>
        </p:nvSpPr>
        <p:spPr/>
        <p:txBody>
          <a:bodyPr/>
          <a:lstStyle/>
          <a:p>
            <a:fld id="{020CF8D1-BA82-5045-ACF9-1AA42AD6A519}" type="slidenum">
              <a:rPr lang="en-US" smtClean="0"/>
              <a:t>51</a:t>
            </a:fld>
            <a:endParaRPr lang="en-US"/>
          </a:p>
        </p:txBody>
      </p:sp>
    </p:spTree>
    <p:extLst>
      <p:ext uri="{BB962C8B-B14F-4D97-AF65-F5344CB8AC3E}">
        <p14:creationId xmlns:p14="http://schemas.microsoft.com/office/powerpoint/2010/main" val="6612523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list our Container inventory with the command </a:t>
            </a:r>
            <a:r>
              <a:rPr lang="en-US" b="1" i="1" dirty="0"/>
              <a:t>docker container ls -a </a:t>
            </a:r>
            <a:r>
              <a:rPr lang="en-US" dirty="0"/>
              <a:t>so we can find the name of the Container we want to attach to.</a:t>
            </a:r>
          </a:p>
          <a:p>
            <a:pPr marL="628650" lvl="1" indent="-171450">
              <a:buFont typeface="Arial" panose="020B0604020202020204" pitchFamily="34" charset="0"/>
              <a:buChar char="•"/>
            </a:pPr>
            <a:r>
              <a:rPr lang="en-US" dirty="0"/>
              <a:t>Easy for us, given that we only have one container.</a:t>
            </a:r>
          </a:p>
          <a:p>
            <a:pPr marL="171450" lvl="0" indent="-171450">
              <a:buFont typeface="Arial" panose="020B0604020202020204" pitchFamily="34" charset="0"/>
              <a:buChar char="•"/>
            </a:pPr>
            <a:r>
              <a:rPr lang="en-US" dirty="0"/>
              <a:t>Now the command </a:t>
            </a:r>
            <a:r>
              <a:rPr lang="en-US" b="1" i="1" dirty="0"/>
              <a:t>docker container attach </a:t>
            </a:r>
            <a:r>
              <a:rPr lang="en-US" b="1" i="1" dirty="0" err="1"/>
              <a:t>my_cont</a:t>
            </a:r>
            <a:r>
              <a:rPr lang="en-US" b="0" i="1" dirty="0"/>
              <a:t> </a:t>
            </a:r>
            <a:r>
              <a:rPr lang="en-US" b="0" i="0" dirty="0"/>
              <a:t>will re-attach us to our Docker shell session.</a:t>
            </a:r>
          </a:p>
          <a:p>
            <a:pPr marL="171450" lvl="0" indent="-171450">
              <a:buFont typeface="Arial" panose="020B0604020202020204" pitchFamily="34" charset="0"/>
              <a:buChar char="•"/>
            </a:pPr>
            <a:r>
              <a:rPr lang="en-US" b="0" i="0" dirty="0"/>
              <a:t>We locate our script file with the command </a:t>
            </a:r>
            <a:r>
              <a:rPr lang="en-US" b="1" i="1" dirty="0"/>
              <a:t>ls -a</a:t>
            </a:r>
            <a:r>
              <a:rPr lang="en-US" b="0" i="0" dirty="0"/>
              <a:t>.</a:t>
            </a:r>
          </a:p>
          <a:p>
            <a:pPr marL="171450" lvl="0" indent="-171450">
              <a:buFont typeface="Arial" panose="020B0604020202020204" pitchFamily="34" charset="0"/>
              <a:buChar char="•"/>
            </a:pPr>
            <a:r>
              <a:rPr lang="en-US" b="0" i="0" dirty="0"/>
              <a:t>And have a little fun running our very simple Python script with the command </a:t>
            </a:r>
            <a:r>
              <a:rPr lang="en-US" b="1" i="1" dirty="0"/>
              <a:t>python </a:t>
            </a:r>
            <a:r>
              <a:rPr lang="en-US" b="1" i="1" dirty="0" err="1"/>
              <a:t>my_script.py</a:t>
            </a:r>
            <a:r>
              <a:rPr lang="en-US" b="0" i="0" dirty="0"/>
              <a: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move on to stopping and starting Containers.</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52</a:t>
            </a:fld>
            <a:endParaRPr lang="en-US"/>
          </a:p>
        </p:txBody>
      </p:sp>
    </p:spTree>
    <p:extLst>
      <p:ext uri="{BB962C8B-B14F-4D97-AF65-F5344CB8AC3E}">
        <p14:creationId xmlns:p14="http://schemas.microsoft.com/office/powerpoint/2010/main" val="3675390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syntax is very similar to what we used to attach to our container.</a:t>
            </a:r>
          </a:p>
          <a:p>
            <a:pPr marL="171450" indent="-171450">
              <a:buFont typeface="Arial" panose="020B0604020202020204" pitchFamily="34" charset="0"/>
              <a:buChar char="•"/>
            </a:pPr>
            <a:r>
              <a:rPr lang="en-US" dirty="0"/>
              <a:t>If you haven’t done so already, use the </a:t>
            </a:r>
            <a:r>
              <a:rPr lang="en-US" b="1" dirty="0"/>
              <a:t>control + p + q</a:t>
            </a:r>
            <a:r>
              <a:rPr lang="en-US" b="0" dirty="0"/>
              <a:t> key sequence to return to your terminal prompt.</a:t>
            </a:r>
          </a:p>
          <a:p>
            <a:pPr marL="171450" indent="-171450">
              <a:buFont typeface="Arial" panose="020B0604020202020204" pitchFamily="34" charset="0"/>
              <a:buChar char="•"/>
            </a:pPr>
            <a:r>
              <a:rPr lang="en-US" b="0" dirty="0"/>
              <a:t>If you need to, use the command </a:t>
            </a:r>
            <a:r>
              <a:rPr lang="en-US" b="1" i="1" dirty="0"/>
              <a:t>docker container ls -a </a:t>
            </a:r>
            <a:r>
              <a:rPr lang="en-US" b="0" i="0" dirty="0"/>
              <a:t>to find the name or ID for your Container.</a:t>
            </a:r>
          </a:p>
          <a:p>
            <a:pPr marL="171450" indent="-171450">
              <a:buFont typeface="Arial" panose="020B0604020202020204" pitchFamily="34" charset="0"/>
              <a:buChar char="•"/>
            </a:pPr>
            <a:r>
              <a:rPr lang="en-US" b="0" i="0" dirty="0"/>
              <a:t>Enter the command </a:t>
            </a:r>
            <a:r>
              <a:rPr lang="en-US" b="1" i="1" dirty="0"/>
              <a:t>docker container stop</a:t>
            </a:r>
            <a:r>
              <a:rPr lang="en-US" b="0" i="0" dirty="0"/>
              <a:t> followed by the name or ID of your Container.</a:t>
            </a:r>
          </a:p>
          <a:p>
            <a:pPr marL="171450" indent="-171450">
              <a:buFont typeface="Arial" panose="020B0604020202020204" pitchFamily="34" charset="0"/>
              <a:buChar char="•"/>
            </a:pPr>
            <a:r>
              <a:rPr lang="en-US" b="0" i="0" dirty="0"/>
              <a:t>And, once more, list your Containers with the command </a:t>
            </a:r>
            <a:r>
              <a:rPr lang="en-US" b="1" i="1" dirty="0"/>
              <a:t>docker container ls -a </a:t>
            </a:r>
            <a:r>
              <a:rPr lang="en-US" b="0" i="0" dirty="0"/>
              <a:t>and check out the </a:t>
            </a:r>
            <a:r>
              <a:rPr lang="en-US" b="0" i="1" dirty="0"/>
              <a:t>state</a:t>
            </a:r>
            <a:r>
              <a:rPr lang="en-US" b="0" i="0" dirty="0"/>
              <a:t> of your Container.</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do it.</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53</a:t>
            </a:fld>
            <a:endParaRPr lang="en-US"/>
          </a:p>
        </p:txBody>
      </p:sp>
    </p:spTree>
    <p:extLst>
      <p:ext uri="{BB962C8B-B14F-4D97-AF65-F5344CB8AC3E}">
        <p14:creationId xmlns:p14="http://schemas.microsoft.com/office/powerpoint/2010/main" val="22536607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out at our Docker Host terminal prompt, already having issued the </a:t>
            </a:r>
            <a:r>
              <a:rPr lang="en-US" b="1" dirty="0"/>
              <a:t>control + p + q</a:t>
            </a:r>
            <a:r>
              <a:rPr lang="en-US" b="0" dirty="0"/>
              <a:t> escape sequence.</a:t>
            </a:r>
          </a:p>
          <a:p>
            <a:pPr marL="171450" indent="-171450">
              <a:buFont typeface="Arial" panose="020B0604020202020204" pitchFamily="34" charset="0"/>
              <a:buChar char="•"/>
            </a:pPr>
            <a:r>
              <a:rPr lang="en-US" b="0" dirty="0"/>
              <a:t>We list our Containers with the </a:t>
            </a:r>
            <a:r>
              <a:rPr lang="en-US" b="1" i="1" dirty="0"/>
              <a:t>docker container ls -a </a:t>
            </a:r>
            <a:r>
              <a:rPr lang="en-US" b="0" i="0" dirty="0"/>
              <a:t>command and see our Container name and ID.</a:t>
            </a:r>
          </a:p>
          <a:p>
            <a:pPr marL="171450" indent="-171450">
              <a:buFont typeface="Arial" panose="020B0604020202020204" pitchFamily="34" charset="0"/>
              <a:buChar char="•"/>
            </a:pPr>
            <a:r>
              <a:rPr lang="en-US" b="0" i="0" dirty="0"/>
              <a:t>Now enter the command </a:t>
            </a:r>
            <a:r>
              <a:rPr lang="en-US" b="1" i="1" dirty="0"/>
              <a:t>docker container stop </a:t>
            </a:r>
            <a:r>
              <a:rPr lang="en-US" b="1" i="1" dirty="0" err="1"/>
              <a:t>my_cont</a:t>
            </a:r>
            <a:r>
              <a:rPr lang="en-US" b="0" i="0" dirty="0"/>
              <a:t>.</a:t>
            </a:r>
          </a:p>
          <a:p>
            <a:pPr marL="628650" lvl="1" indent="-171450">
              <a:buFont typeface="Arial" panose="020B0604020202020204" pitchFamily="34" charset="0"/>
              <a:buChar char="•"/>
            </a:pPr>
            <a:r>
              <a:rPr lang="en-US" b="0" i="0" dirty="0"/>
              <a:t>Sometimes it takes several seconds but Docker will eventually output either the Container name or ID to indicate it performed the </a:t>
            </a:r>
            <a:r>
              <a:rPr lang="en-US" b="0" i="1" dirty="0"/>
              <a:t>stop</a:t>
            </a:r>
            <a:r>
              <a:rPr lang="en-US" b="0" i="0" dirty="0"/>
              <a:t> action.</a:t>
            </a:r>
          </a:p>
          <a:p>
            <a:pPr marL="171450" lvl="0" indent="-171450">
              <a:buFont typeface="Arial" panose="020B0604020202020204" pitchFamily="34" charset="0"/>
              <a:buChar char="•"/>
            </a:pPr>
            <a:r>
              <a:rPr lang="en-US" b="0" i="0" dirty="0"/>
              <a:t>When we rerun the </a:t>
            </a:r>
            <a:r>
              <a:rPr lang="en-US" b="1" i="1" dirty="0"/>
              <a:t>docker container ls -a </a:t>
            </a:r>
            <a:r>
              <a:rPr lang="en-US" b="0" i="0" dirty="0"/>
              <a:t>command we can see the </a:t>
            </a:r>
            <a:r>
              <a:rPr lang="en-US" b="0" i="1" dirty="0"/>
              <a:t>state</a:t>
            </a:r>
            <a:r>
              <a:rPr lang="en-US" b="0" i="0" dirty="0"/>
              <a:t> now shows an </a:t>
            </a:r>
            <a:r>
              <a:rPr lang="en-US" b="1" i="0" dirty="0"/>
              <a:t>Exited</a:t>
            </a:r>
            <a:r>
              <a:rPr lang="en-US" b="0" i="0" dirty="0"/>
              <a:t> state and tells us how long the Container has been in that state.</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If we need to start that Container back up, we have an easy way to do that too.</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54</a:t>
            </a:fld>
            <a:endParaRPr lang="en-US"/>
          </a:p>
        </p:txBody>
      </p:sp>
    </p:spTree>
    <p:extLst>
      <p:ext uri="{BB962C8B-B14F-4D97-AF65-F5344CB8AC3E}">
        <p14:creationId xmlns:p14="http://schemas.microsoft.com/office/powerpoint/2010/main" val="2203349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again, the syntax is very similar to what we used to attach to and stop our container.</a:t>
            </a:r>
          </a:p>
          <a:p>
            <a:pPr marL="171450" indent="-171450">
              <a:buFont typeface="Arial" panose="020B0604020202020204" pitchFamily="34" charset="0"/>
              <a:buChar char="•"/>
            </a:pPr>
            <a:r>
              <a:rPr lang="en-US" b="0" dirty="0"/>
              <a:t>Use the command </a:t>
            </a:r>
            <a:r>
              <a:rPr lang="en-US" b="1" i="1" dirty="0"/>
              <a:t>docker container ls -a </a:t>
            </a:r>
            <a:r>
              <a:rPr lang="en-US" b="0" i="0" dirty="0"/>
              <a:t>to find the name or ID of the Container you want to start.</a:t>
            </a:r>
          </a:p>
          <a:p>
            <a:pPr marL="171450" indent="-171450">
              <a:buFont typeface="Arial" panose="020B0604020202020204" pitchFamily="34" charset="0"/>
              <a:buChar char="•"/>
            </a:pPr>
            <a:r>
              <a:rPr lang="en-US" b="0" i="0" dirty="0"/>
              <a:t>Enter the command </a:t>
            </a:r>
            <a:r>
              <a:rPr lang="en-US" b="1" i="1" dirty="0"/>
              <a:t>docker container start </a:t>
            </a:r>
            <a:r>
              <a:rPr lang="en-US" b="0" i="0" dirty="0"/>
              <a:t>followed by the name or ID of your Container.</a:t>
            </a:r>
          </a:p>
          <a:p>
            <a:pPr marL="171450" indent="-171450">
              <a:buFont typeface="Arial" panose="020B0604020202020204" pitchFamily="34" charset="0"/>
              <a:buChar char="•"/>
            </a:pPr>
            <a:r>
              <a:rPr lang="en-US" b="0" i="0" dirty="0"/>
              <a:t>List your Containers with the </a:t>
            </a:r>
            <a:r>
              <a:rPr lang="en-US" b="1" i="1" dirty="0"/>
              <a:t>docker container ls -a </a:t>
            </a:r>
            <a:r>
              <a:rPr lang="en-US" b="0" i="0" dirty="0"/>
              <a:t>command and check out the </a:t>
            </a:r>
            <a:r>
              <a:rPr lang="en-US" b="0" i="1" dirty="0"/>
              <a:t>state</a:t>
            </a:r>
            <a:r>
              <a:rPr lang="en-US" b="0" i="0" dirty="0"/>
              <a:t> of your Container.</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Back to the terminal…</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55</a:t>
            </a:fld>
            <a:endParaRPr lang="en-US"/>
          </a:p>
        </p:txBody>
      </p:sp>
    </p:spTree>
    <p:extLst>
      <p:ext uri="{BB962C8B-B14F-4D97-AF65-F5344CB8AC3E}">
        <p14:creationId xmlns:p14="http://schemas.microsoft.com/office/powerpoint/2010/main" val="435437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List your Containers with the </a:t>
            </a:r>
            <a:r>
              <a:rPr lang="en-US" b="1" i="1" dirty="0"/>
              <a:t>docker container ls -a </a:t>
            </a:r>
            <a:r>
              <a:rPr lang="en-US" b="0" i="0" dirty="0"/>
              <a:t>command and find the name or ID of the Container you want to start.</a:t>
            </a:r>
          </a:p>
          <a:p>
            <a:pPr marL="171450" indent="-171450">
              <a:buFont typeface="Arial" panose="020B0604020202020204" pitchFamily="34" charset="0"/>
              <a:buChar char="•"/>
            </a:pPr>
            <a:r>
              <a:rPr lang="en-US" b="0" i="0" dirty="0"/>
              <a:t>Enter the command </a:t>
            </a:r>
            <a:r>
              <a:rPr lang="en-US" b="1" i="1" dirty="0"/>
              <a:t>docker container start </a:t>
            </a:r>
            <a:r>
              <a:rPr lang="en-US" b="1" i="1" dirty="0" err="1"/>
              <a:t>my_cont</a:t>
            </a:r>
            <a:r>
              <a:rPr lang="en-US" b="0" i="0" dirty="0"/>
              <a:t>.</a:t>
            </a:r>
          </a:p>
          <a:p>
            <a:pPr marL="628650" lvl="1" indent="-171450">
              <a:buFont typeface="Arial" panose="020B0604020202020204" pitchFamily="34" charset="0"/>
              <a:buChar char="•"/>
            </a:pPr>
            <a:r>
              <a:rPr lang="en-US" b="0" i="0" dirty="0"/>
              <a:t>Again, this may take several seconds but Docker will eventually output either the Container name or ID to indicate it performed the </a:t>
            </a:r>
            <a:r>
              <a:rPr lang="en-US" b="0" i="1" dirty="0"/>
              <a:t>stop</a:t>
            </a:r>
            <a:r>
              <a:rPr lang="en-US" b="0" i="0" dirty="0"/>
              <a:t> action.</a:t>
            </a:r>
          </a:p>
          <a:p>
            <a:pPr marL="171450" lvl="0" indent="-171450">
              <a:buFont typeface="Arial" panose="020B0604020202020204" pitchFamily="34" charset="0"/>
              <a:buChar char="•"/>
            </a:pPr>
            <a:r>
              <a:rPr lang="en-US" b="0" i="0" dirty="0"/>
              <a:t>Rerun the </a:t>
            </a:r>
            <a:r>
              <a:rPr lang="en-US" b="1" i="1" dirty="0"/>
              <a:t>docker container ls -a </a:t>
            </a:r>
            <a:r>
              <a:rPr lang="en-US" b="0" i="0" dirty="0"/>
              <a:t>command and notice the </a:t>
            </a:r>
            <a:r>
              <a:rPr lang="en-US" b="0" i="1" dirty="0"/>
              <a:t>state </a:t>
            </a:r>
            <a:r>
              <a:rPr lang="en-US" b="0" i="0" dirty="0"/>
              <a:t>now shows an </a:t>
            </a:r>
            <a:r>
              <a:rPr lang="en-US" b="1" i="0" dirty="0"/>
              <a:t>Up</a:t>
            </a:r>
            <a:r>
              <a:rPr lang="en-US" b="0" i="0" dirty="0"/>
              <a:t>.</a:t>
            </a:r>
          </a:p>
          <a:p>
            <a:pPr marL="171450" lvl="0" indent="-171450">
              <a:buFont typeface="Arial" panose="020B0604020202020204" pitchFamily="34" charset="0"/>
              <a:buChar char="•"/>
            </a:pPr>
            <a:r>
              <a:rPr lang="en-US" b="0" i="0" dirty="0"/>
              <a:t>If you wanted to work within this Container, you could use the </a:t>
            </a:r>
            <a:r>
              <a:rPr lang="en-US" b="1" i="1" dirty="0"/>
              <a:t>docker container attach</a:t>
            </a:r>
            <a:r>
              <a:rPr lang="en-US" b="0" i="0" dirty="0"/>
              <a:t> command and be right back in the Container prompt.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It’s easy to get rid of Containers that we no longer want so let’s go through how that works.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56</a:t>
            </a:fld>
            <a:endParaRPr lang="en-US"/>
          </a:p>
        </p:txBody>
      </p:sp>
    </p:spTree>
    <p:extLst>
      <p:ext uri="{BB962C8B-B14F-4D97-AF65-F5344CB8AC3E}">
        <p14:creationId xmlns:p14="http://schemas.microsoft.com/office/powerpoint/2010/main" val="42789323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syntax to remove a Container is just about like attaching, stopping, and starting a Container.</a:t>
            </a:r>
          </a:p>
          <a:p>
            <a:pPr marL="171450" indent="-171450">
              <a:buFont typeface="Arial" panose="020B0604020202020204" pitchFamily="34" charset="0"/>
              <a:buChar char="•"/>
            </a:pPr>
            <a:r>
              <a:rPr lang="en-US" b="0" dirty="0"/>
              <a:t>Use the command </a:t>
            </a:r>
            <a:r>
              <a:rPr lang="en-US" b="1" i="1" dirty="0"/>
              <a:t>docker container ls -a </a:t>
            </a:r>
            <a:r>
              <a:rPr lang="en-US" b="0" i="0" dirty="0"/>
              <a:t>to find the name or ID of the Container you want to remove.</a:t>
            </a:r>
          </a:p>
          <a:p>
            <a:pPr marL="171450" indent="-171450">
              <a:buFont typeface="Arial" panose="020B0604020202020204" pitchFamily="34" charset="0"/>
              <a:buChar char="•"/>
            </a:pPr>
            <a:r>
              <a:rPr lang="en-US" b="0" i="0" dirty="0"/>
              <a:t>If that Container isn’t already stopped, sop it with the </a:t>
            </a:r>
            <a:r>
              <a:rPr lang="en-US" b="1" i="1" dirty="0"/>
              <a:t>docker container stop </a:t>
            </a:r>
            <a:r>
              <a:rPr lang="en-US" b="0" i="0" dirty="0"/>
              <a:t>command, followed by the name or ID of your Container.</a:t>
            </a:r>
          </a:p>
          <a:p>
            <a:pPr marL="171450" indent="-171450">
              <a:buFont typeface="Arial" panose="020B0604020202020204" pitchFamily="34" charset="0"/>
              <a:buChar char="•"/>
            </a:pPr>
            <a:r>
              <a:rPr lang="en-US" b="0" i="0" dirty="0"/>
              <a:t>Remove the container with the command </a:t>
            </a:r>
            <a:r>
              <a:rPr lang="en-US" b="1" i="1" dirty="0"/>
              <a:t>docker container rm </a:t>
            </a:r>
            <a:r>
              <a:rPr lang="en-US" b="0" i="0" dirty="0"/>
              <a:t>and the name or ID of your Container.</a:t>
            </a:r>
          </a:p>
          <a:p>
            <a:pPr marL="171450" indent="-171450">
              <a:buFont typeface="Arial" panose="020B0604020202020204" pitchFamily="34" charset="0"/>
              <a:buChar char="•"/>
            </a:pPr>
            <a:r>
              <a:rPr lang="en-US" b="0" i="0" dirty="0"/>
              <a:t>Use the </a:t>
            </a:r>
            <a:r>
              <a:rPr lang="en-US" b="1" i="1" dirty="0"/>
              <a:t>docker container ls -a </a:t>
            </a:r>
            <a:r>
              <a:rPr lang="en-US" b="0" i="0" dirty="0"/>
              <a:t>command to confirm that your Container no longer exists.</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make it happen…</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57</a:t>
            </a:fld>
            <a:endParaRPr lang="en-US"/>
          </a:p>
        </p:txBody>
      </p:sp>
    </p:spTree>
    <p:extLst>
      <p:ext uri="{BB962C8B-B14F-4D97-AF65-F5344CB8AC3E}">
        <p14:creationId xmlns:p14="http://schemas.microsoft.com/office/powerpoint/2010/main" val="38756018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First, list Containers with the </a:t>
            </a:r>
            <a:r>
              <a:rPr lang="en-US" b="1" i="1" dirty="0"/>
              <a:t>docker container ls -a </a:t>
            </a:r>
            <a:r>
              <a:rPr lang="en-US" b="0" i="0" dirty="0"/>
              <a:t>command, take note of the Container name or ID, and notice the Container is in an </a:t>
            </a:r>
            <a:r>
              <a:rPr lang="en-US" b="1" i="0" dirty="0"/>
              <a:t>Up</a:t>
            </a:r>
            <a:r>
              <a:rPr lang="en-US" b="0" i="0" dirty="0"/>
              <a:t> </a:t>
            </a:r>
            <a:r>
              <a:rPr lang="en-US" b="0" i="1" dirty="0"/>
              <a:t>state</a:t>
            </a:r>
            <a:r>
              <a:rPr lang="en-US" b="0" i="0" dirty="0"/>
              <a:t>.</a:t>
            </a:r>
          </a:p>
          <a:p>
            <a:pPr marL="628650" lvl="1" indent="-171450">
              <a:buFont typeface="Arial" panose="020B0604020202020204" pitchFamily="34" charset="0"/>
              <a:buChar char="•"/>
            </a:pPr>
            <a:r>
              <a:rPr lang="en-US" b="0" i="0" dirty="0"/>
              <a:t>You need to stop the Container before you remove the Container or Docker will give you an error message to remind you.</a:t>
            </a:r>
          </a:p>
          <a:p>
            <a:pPr marL="171450" indent="-171450">
              <a:buFont typeface="Arial" panose="020B0604020202020204" pitchFamily="34" charset="0"/>
              <a:buChar char="•"/>
            </a:pPr>
            <a:r>
              <a:rPr lang="en-US" b="0" i="0" dirty="0"/>
              <a:t>Stop the Container with the command </a:t>
            </a:r>
            <a:r>
              <a:rPr lang="en-US" b="1" i="1" dirty="0"/>
              <a:t>docker container stop </a:t>
            </a:r>
            <a:r>
              <a:rPr lang="en-US" b="1" i="1" dirty="0" err="1"/>
              <a:t>my_cont</a:t>
            </a:r>
            <a:r>
              <a:rPr lang="en-US" b="0" i="0" dirty="0"/>
              <a:t>.</a:t>
            </a:r>
          </a:p>
          <a:p>
            <a:pPr marL="171450" lvl="0" indent="-171450">
              <a:buFont typeface="Arial" panose="020B0604020202020204" pitchFamily="34" charset="0"/>
              <a:buChar char="•"/>
            </a:pPr>
            <a:r>
              <a:rPr lang="en-US" b="0" i="0" dirty="0"/>
              <a:t>After Docker </a:t>
            </a:r>
            <a:r>
              <a:rPr lang="en-US" b="0" i="0" dirty="0" err="1"/>
              <a:t>outpus</a:t>
            </a:r>
            <a:r>
              <a:rPr lang="en-US" b="0" i="0" dirty="0"/>
              <a:t> the Container name or ID, remove the container with the </a:t>
            </a:r>
            <a:r>
              <a:rPr lang="en-US" b="1" i="1" dirty="0"/>
              <a:t>docker container rm </a:t>
            </a:r>
            <a:r>
              <a:rPr lang="en-US" b="1" i="1" dirty="0" err="1"/>
              <a:t>my_cont</a:t>
            </a:r>
            <a:r>
              <a:rPr lang="en-US" b="0" i="0" dirty="0"/>
              <a:t> command.</a:t>
            </a:r>
          </a:p>
          <a:p>
            <a:pPr marL="171450" lvl="0" indent="-171450">
              <a:buFont typeface="Arial" panose="020B0604020202020204" pitchFamily="34" charset="0"/>
              <a:buChar char="•"/>
            </a:pPr>
            <a:r>
              <a:rPr lang="en-US" b="0" i="0" dirty="0"/>
              <a:t>Rerun </a:t>
            </a:r>
            <a:r>
              <a:rPr lang="en-US" b="1" i="1" dirty="0"/>
              <a:t>docker container ls -a </a:t>
            </a:r>
            <a:r>
              <a:rPr lang="en-US" b="0" i="0" dirty="0"/>
              <a:t>and notice the Container no longer appears in the list.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There is one more Container topic for us to cover so let’s finish things up.</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58</a:t>
            </a:fld>
            <a:endParaRPr lang="en-US"/>
          </a:p>
        </p:txBody>
      </p:sp>
    </p:spTree>
    <p:extLst>
      <p:ext uri="{BB962C8B-B14F-4D97-AF65-F5344CB8AC3E}">
        <p14:creationId xmlns:p14="http://schemas.microsoft.com/office/powerpoint/2010/main" val="39833706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59</a:t>
            </a:fld>
            <a:endParaRPr lang="en-US"/>
          </a:p>
        </p:txBody>
      </p:sp>
    </p:spTree>
    <p:extLst>
      <p:ext uri="{BB962C8B-B14F-4D97-AF65-F5344CB8AC3E}">
        <p14:creationId xmlns:p14="http://schemas.microsoft.com/office/powerpoint/2010/main" val="171899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another snippet from Wikipedia that may be as equally unhelpful as the last one.  The takeaway here is there is a key difference between containers and virtual machines – containers are virtualized user spaces within a single bare-metal or virtual server.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Wikipedia quotes do more to confuse than help you understand Docker and containers, consider the quotes something you can reference later.  Let’s do a more detailed comparison of virtual machines and containers to simplify container architecture.</a:t>
            </a:r>
          </a:p>
        </p:txBody>
      </p:sp>
      <p:sp>
        <p:nvSpPr>
          <p:cNvPr id="4" name="Slide Number Placeholder 3"/>
          <p:cNvSpPr>
            <a:spLocks noGrp="1"/>
          </p:cNvSpPr>
          <p:nvPr>
            <p:ph type="sldNum" sz="quarter" idx="5"/>
          </p:nvPr>
        </p:nvSpPr>
        <p:spPr/>
        <p:txBody>
          <a:bodyPr/>
          <a:lstStyle/>
          <a:p>
            <a:fld id="{020CF8D1-BA82-5045-ACF9-1AA42AD6A519}" type="slidenum">
              <a:rPr lang="en-US" smtClean="0"/>
              <a:t>6</a:t>
            </a:fld>
            <a:endParaRPr lang="en-US"/>
          </a:p>
        </p:txBody>
      </p:sp>
    </p:spTree>
    <p:extLst>
      <p:ext uri="{BB962C8B-B14F-4D97-AF65-F5344CB8AC3E}">
        <p14:creationId xmlns:p14="http://schemas.microsoft.com/office/powerpoint/2010/main" val="5201554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60</a:t>
            </a:fld>
            <a:endParaRPr lang="en-US"/>
          </a:p>
        </p:txBody>
      </p:sp>
    </p:spTree>
    <p:extLst>
      <p:ext uri="{BB962C8B-B14F-4D97-AF65-F5344CB8AC3E}">
        <p14:creationId xmlns:p14="http://schemas.microsoft.com/office/powerpoint/2010/main" val="22880887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61</a:t>
            </a:fld>
            <a:endParaRPr lang="en-US"/>
          </a:p>
        </p:txBody>
      </p:sp>
    </p:spTree>
    <p:extLst>
      <p:ext uri="{BB962C8B-B14F-4D97-AF65-F5344CB8AC3E}">
        <p14:creationId xmlns:p14="http://schemas.microsoft.com/office/powerpoint/2010/main" val="9860279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62</a:t>
            </a:fld>
            <a:endParaRPr lang="en-US"/>
          </a:p>
        </p:txBody>
      </p:sp>
    </p:spTree>
    <p:extLst>
      <p:ext uri="{BB962C8B-B14F-4D97-AF65-F5344CB8AC3E}">
        <p14:creationId xmlns:p14="http://schemas.microsoft.com/office/powerpoint/2010/main" val="30235712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63</a:t>
            </a:fld>
            <a:endParaRPr lang="en-US"/>
          </a:p>
        </p:txBody>
      </p:sp>
    </p:spTree>
    <p:extLst>
      <p:ext uri="{BB962C8B-B14F-4D97-AF65-F5344CB8AC3E}">
        <p14:creationId xmlns:p14="http://schemas.microsoft.com/office/powerpoint/2010/main" val="20612074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64</a:t>
            </a:fld>
            <a:endParaRPr lang="en-US"/>
          </a:p>
        </p:txBody>
      </p:sp>
    </p:spTree>
    <p:extLst>
      <p:ext uri="{BB962C8B-B14F-4D97-AF65-F5344CB8AC3E}">
        <p14:creationId xmlns:p14="http://schemas.microsoft.com/office/powerpoint/2010/main" val="28222482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65</a:t>
            </a:fld>
            <a:endParaRPr lang="en-US"/>
          </a:p>
        </p:txBody>
      </p:sp>
    </p:spTree>
    <p:extLst>
      <p:ext uri="{BB962C8B-B14F-4D97-AF65-F5344CB8AC3E}">
        <p14:creationId xmlns:p14="http://schemas.microsoft.com/office/powerpoint/2010/main" val="2856269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66</a:t>
            </a:fld>
            <a:endParaRPr lang="en-US"/>
          </a:p>
        </p:txBody>
      </p:sp>
    </p:spTree>
    <p:extLst>
      <p:ext uri="{BB962C8B-B14F-4D97-AF65-F5344CB8AC3E}">
        <p14:creationId xmlns:p14="http://schemas.microsoft.com/office/powerpoint/2010/main" val="26956037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67</a:t>
            </a:fld>
            <a:endParaRPr lang="en-US"/>
          </a:p>
        </p:txBody>
      </p:sp>
    </p:spTree>
    <p:extLst>
      <p:ext uri="{BB962C8B-B14F-4D97-AF65-F5344CB8AC3E}">
        <p14:creationId xmlns:p14="http://schemas.microsoft.com/office/powerpoint/2010/main" val="38834448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68</a:t>
            </a:fld>
            <a:endParaRPr lang="en-US"/>
          </a:p>
        </p:txBody>
      </p:sp>
    </p:spTree>
    <p:extLst>
      <p:ext uri="{BB962C8B-B14F-4D97-AF65-F5344CB8AC3E}">
        <p14:creationId xmlns:p14="http://schemas.microsoft.com/office/powerpoint/2010/main" val="9126448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69</a:t>
            </a:fld>
            <a:endParaRPr lang="en-US"/>
          </a:p>
        </p:txBody>
      </p:sp>
    </p:spTree>
    <p:extLst>
      <p:ext uri="{BB962C8B-B14F-4D97-AF65-F5344CB8AC3E}">
        <p14:creationId xmlns:p14="http://schemas.microsoft.com/office/powerpoint/2010/main" val="3733228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want to share an analogy that helped me, for the first time, understand what containers actually are.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think of a virtual machine like a house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Everything you need, and probably some things you don’t need, come within a dedicated building on your own property.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have: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doors and locks to secure your house.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power, water, natural gas, and Internet access.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dedicated living spaces for specific purposes.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only ever use your kitchen, bathroom, and bedroom you have a lot of unused space which requires requires power, HVAC, window coverings…you get the idea.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Think of a container like an apartment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Instead of your own property, you live within your own dedicated space in a shared building.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also have security by way of doors and locks.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apartment complex provides shared access to utility services and every apartment has access to those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 of the living spaces may have a shared purpose which means you can more efficiently use space.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There are plenty of reasons to have a house although it doesn’t make sense to buy a house if all you need is an apartment.  Virtualization is great and absolutely necessary for many purposes.  If, however, you need to run a simple service, say DNS or NTP, it may not make sense to install, secure, and maintain a full operating system, and its many included services which you don’t need for your purpose.  This is where containers shine.  Let’s compare the architectures of virtual machines and containers so you can see how this works.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a:t>
            </a:fld>
            <a:endParaRPr lang="en-US"/>
          </a:p>
        </p:txBody>
      </p:sp>
    </p:spTree>
    <p:extLst>
      <p:ext uri="{BB962C8B-B14F-4D97-AF65-F5344CB8AC3E}">
        <p14:creationId xmlns:p14="http://schemas.microsoft.com/office/powerpoint/2010/main" val="13806053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70</a:t>
            </a:fld>
            <a:endParaRPr lang="en-US"/>
          </a:p>
        </p:txBody>
      </p:sp>
    </p:spTree>
    <p:extLst>
      <p:ext uri="{BB962C8B-B14F-4D97-AF65-F5344CB8AC3E}">
        <p14:creationId xmlns:p14="http://schemas.microsoft.com/office/powerpoint/2010/main" val="12337952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71</a:t>
            </a:fld>
            <a:endParaRPr lang="en-US"/>
          </a:p>
        </p:txBody>
      </p:sp>
    </p:spTree>
    <p:extLst>
      <p:ext uri="{BB962C8B-B14F-4D97-AF65-F5344CB8AC3E}">
        <p14:creationId xmlns:p14="http://schemas.microsoft.com/office/powerpoint/2010/main" val="20648450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72</a:t>
            </a:fld>
            <a:endParaRPr lang="en-US"/>
          </a:p>
        </p:txBody>
      </p:sp>
    </p:spTree>
    <p:extLst>
      <p:ext uri="{BB962C8B-B14F-4D97-AF65-F5344CB8AC3E}">
        <p14:creationId xmlns:p14="http://schemas.microsoft.com/office/powerpoint/2010/main" val="30594162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73</a:t>
            </a:fld>
            <a:endParaRPr lang="en-US"/>
          </a:p>
        </p:txBody>
      </p:sp>
    </p:spTree>
    <p:extLst>
      <p:ext uri="{BB962C8B-B14F-4D97-AF65-F5344CB8AC3E}">
        <p14:creationId xmlns:p14="http://schemas.microsoft.com/office/powerpoint/2010/main" val="12899016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74</a:t>
            </a:fld>
            <a:endParaRPr lang="en-US"/>
          </a:p>
        </p:txBody>
      </p:sp>
    </p:spTree>
    <p:extLst>
      <p:ext uri="{BB962C8B-B14F-4D97-AF65-F5344CB8AC3E}">
        <p14:creationId xmlns:p14="http://schemas.microsoft.com/office/powerpoint/2010/main" val="22823552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76</a:t>
            </a:fld>
            <a:endParaRPr lang="en-US"/>
          </a:p>
        </p:txBody>
      </p:sp>
    </p:spTree>
    <p:extLst>
      <p:ext uri="{BB962C8B-B14F-4D97-AF65-F5344CB8AC3E}">
        <p14:creationId xmlns:p14="http://schemas.microsoft.com/office/powerpoint/2010/main" val="480104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78</a:t>
            </a:fld>
            <a:endParaRPr lang="en-US"/>
          </a:p>
        </p:txBody>
      </p:sp>
    </p:spTree>
    <p:extLst>
      <p:ext uri="{BB962C8B-B14F-4D97-AF65-F5344CB8AC3E}">
        <p14:creationId xmlns:p14="http://schemas.microsoft.com/office/powerpoint/2010/main" val="21774871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80</a:t>
            </a:fld>
            <a:endParaRPr lang="en-US"/>
          </a:p>
        </p:txBody>
      </p:sp>
    </p:spTree>
    <p:extLst>
      <p:ext uri="{BB962C8B-B14F-4D97-AF65-F5344CB8AC3E}">
        <p14:creationId xmlns:p14="http://schemas.microsoft.com/office/powerpoint/2010/main" val="37586717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82</a:t>
            </a:fld>
            <a:endParaRPr lang="en-US"/>
          </a:p>
        </p:txBody>
      </p:sp>
    </p:spTree>
    <p:extLst>
      <p:ext uri="{BB962C8B-B14F-4D97-AF65-F5344CB8AC3E}">
        <p14:creationId xmlns:p14="http://schemas.microsoft.com/office/powerpoint/2010/main" val="34431078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84</a:t>
            </a:fld>
            <a:endParaRPr lang="en-US"/>
          </a:p>
        </p:txBody>
      </p:sp>
    </p:spTree>
    <p:extLst>
      <p:ext uri="{BB962C8B-B14F-4D97-AF65-F5344CB8AC3E}">
        <p14:creationId xmlns:p14="http://schemas.microsoft.com/office/powerpoint/2010/main" val="2320847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two main types of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 virtualization is what we see most often in IT operations.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a bare metal server we install a hypervisor, like vSphere, for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the hypervisor we can install a bunch of guest operating system instances.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each of those operating systems has their own applications, binaries, and libraries.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typically isolate applications to their own virtual machines to avoid resource conflicts.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II virtualization is largely the same with the key difference being we install an operating system on the bare metal and run the hypervisor as an application on the host 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Examples of type II hypervisors are things like VMware Fusion, KVM, and VirtualBox.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Virtual machines run in the same manner on a type II hypervisor as they do on a type I hypervisor.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 containerized architecture we typically: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Install an operating system on bare metal and install a containerization platform on the operating system, in our case, that’s Docker.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Containers each have their own isolated copies of binaries and libraries to support applications although containers rely on the host OS for core or kernel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 having to install a new operating system each time there is a need for a new service or feature gives containers a huge scale advantage over virtual machines.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Also, containers don’t boot up and shut down like virtual machines do.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 host OS provides kernel services to the container manager, containers can instantiate, start, stop, and restart in milliseconds.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 new DNS or NTP service you want to launch?  Fire up a Docker Container and have access to the service instantly instead of waiting on an operating system to install or clone.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you need two DNS servers for redundancy?  Launch a new Docker Container and you have another service in the blink of an eye.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your container crashes, it can be back online faster before you realized it crashed.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more thing to note, Docker relies on many Linux libraries and, therefore, it </a:t>
            </a:r>
            <a:r>
              <a:rPr lang="en-US" i="1" dirty="0"/>
              <a:t>only </a:t>
            </a:r>
            <a:r>
              <a:rPr lang="en-US" i="0" dirty="0"/>
              <a:t>runs on Linux.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If you’re thinking, “What about the Docker Desktop that you told me to install on my Mac or Windows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Docker Desktop runs both the Docker container platform and its own type II hypervisor which boots a Linux OS to run the Docker Daemon.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Anyway, containers don’t replace the need for virtual machines but they definitely show their strengths in many use cases.  Let’s talk about some common situations that are great fits for containers but not so great for virtual machines.</a:t>
            </a:r>
          </a:p>
        </p:txBody>
      </p:sp>
      <p:sp>
        <p:nvSpPr>
          <p:cNvPr id="4" name="Slide Number Placeholder 3"/>
          <p:cNvSpPr>
            <a:spLocks noGrp="1"/>
          </p:cNvSpPr>
          <p:nvPr>
            <p:ph type="sldNum" sz="quarter" idx="5"/>
          </p:nvPr>
        </p:nvSpPr>
        <p:spPr/>
        <p:txBody>
          <a:bodyPr/>
          <a:lstStyle/>
          <a:p>
            <a:fld id="{020CF8D1-BA82-5045-ACF9-1AA42AD6A519}" type="slidenum">
              <a:rPr lang="en-US" smtClean="0"/>
              <a:t>8</a:t>
            </a:fld>
            <a:endParaRPr lang="en-US"/>
          </a:p>
        </p:txBody>
      </p:sp>
    </p:spTree>
    <p:extLst>
      <p:ext uri="{BB962C8B-B14F-4D97-AF65-F5344CB8AC3E}">
        <p14:creationId xmlns:p14="http://schemas.microsoft.com/office/powerpoint/2010/main" val="13049583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86</a:t>
            </a:fld>
            <a:endParaRPr lang="en-US"/>
          </a:p>
        </p:txBody>
      </p:sp>
    </p:spTree>
    <p:extLst>
      <p:ext uri="{BB962C8B-B14F-4D97-AF65-F5344CB8AC3E}">
        <p14:creationId xmlns:p14="http://schemas.microsoft.com/office/powerpoint/2010/main" val="5269636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87</a:t>
            </a:fld>
            <a:endParaRPr lang="en-US"/>
          </a:p>
        </p:txBody>
      </p:sp>
    </p:spTree>
    <p:extLst>
      <p:ext uri="{BB962C8B-B14F-4D97-AF65-F5344CB8AC3E}">
        <p14:creationId xmlns:p14="http://schemas.microsoft.com/office/powerpoint/2010/main" val="48393025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89</a:t>
            </a:fld>
            <a:endParaRPr lang="en-US"/>
          </a:p>
        </p:txBody>
      </p:sp>
    </p:spTree>
    <p:extLst>
      <p:ext uri="{BB962C8B-B14F-4D97-AF65-F5344CB8AC3E}">
        <p14:creationId xmlns:p14="http://schemas.microsoft.com/office/powerpoint/2010/main" val="4194303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One of the first big wins for Docker is with standardized developer environments</a:t>
            </a:r>
          </a:p>
          <a:p>
            <a:pPr marL="171450" indent="-171450">
              <a:buFont typeface="Arial" panose="020B0604020202020204" pitchFamily="34" charset="0"/>
              <a:buChar char="•"/>
            </a:pPr>
            <a:r>
              <a:rPr lang="en-US" dirty="0"/>
              <a:t>Imagine someone shares a really sweet script or program with you and you try to run it on your computer only to experience the joy of some dependency error</a:t>
            </a:r>
          </a:p>
          <a:p>
            <a:pPr marL="628650" lvl="1" indent="-171450">
              <a:buFont typeface="Arial" panose="020B0604020202020204" pitchFamily="34" charset="0"/>
              <a:buChar char="•"/>
            </a:pPr>
            <a:r>
              <a:rPr lang="en-US" dirty="0"/>
              <a:t>You ask the person that built the script for help and they give you a very insightful reply like, “I don’t know what the problem is because it works just fine on my computer.”</a:t>
            </a:r>
          </a:p>
          <a:p>
            <a:pPr marL="1085850" lvl="2" indent="-171450">
              <a:buFont typeface="Arial" panose="020B0604020202020204" pitchFamily="34" charset="0"/>
              <a:buChar char="•"/>
            </a:pPr>
            <a:r>
              <a:rPr lang="en-US" dirty="0"/>
              <a:t>Now I’m not a developer myself so I called my brother that works at a developer for a cloud-native software company that doesn’t use Docker containers for their development environments and asked him if he ever runs into situations where one persons code doesn’t work on someone else’s computer or in a different deployment environment.</a:t>
            </a:r>
          </a:p>
          <a:p>
            <a:pPr marL="1085850" lvl="2" indent="-171450">
              <a:buFont typeface="Arial" panose="020B0604020202020204" pitchFamily="34" charset="0"/>
              <a:buChar char="•"/>
            </a:pPr>
            <a:r>
              <a:rPr lang="en-US" dirty="0"/>
              <a:t>His response, and I’ll only change the wording slightly was, “Dude, that </a:t>
            </a:r>
            <a:r>
              <a:rPr lang="en-US" dirty="0" err="1"/>
              <a:t>sh&amp;t</a:t>
            </a:r>
            <a:r>
              <a:rPr lang="en-US" dirty="0"/>
              <a:t> happens 75 times a day; that’s the definition </a:t>
            </a:r>
            <a:r>
              <a:rPr lang="en-US" i="0" dirty="0"/>
              <a:t>standard development environment around here.”</a:t>
            </a:r>
          </a:p>
          <a:p>
            <a:pPr marL="1085850" lvl="2" indent="-171450">
              <a:buFont typeface="Arial" panose="020B0604020202020204" pitchFamily="34" charset="0"/>
              <a:buChar char="•"/>
            </a:pPr>
            <a:r>
              <a:rPr lang="en-US" i="0" dirty="0"/>
              <a:t>Someone could certainly build a virtual machine with all of the appropriate tools but distributing and maintaining who knows how many copies of a several-dozen gigabyte virtual machine isn’t going to work.  There are too many moving parts, no good way to manage distribution and maintain version control, plus INFOSEC will go nuts when they can’t keep track of an unknown number of virtual machines to patch.</a:t>
            </a:r>
          </a:p>
          <a:p>
            <a:pPr marL="628650" lvl="1" indent="-171450">
              <a:buFont typeface="Arial" panose="020B0604020202020204" pitchFamily="34" charset="0"/>
              <a:buChar char="•"/>
            </a:pPr>
            <a:r>
              <a:rPr lang="en-US" dirty="0"/>
              <a:t>No imagine this scenario instead; the organization maintains a Docker Image that’s only a couple hundred megabytes in a version-controlled repository with all of their standardized development tools, packages, dependencies, and everything else they need to write code.</a:t>
            </a:r>
          </a:p>
          <a:p>
            <a:pPr marL="1085850" lvl="2" indent="-171450">
              <a:buFont typeface="Arial" panose="020B0604020202020204" pitchFamily="34" charset="0"/>
              <a:buChar char="•"/>
            </a:pPr>
            <a:r>
              <a:rPr lang="en-US" dirty="0"/>
              <a:t>Anyone that wants to write code downloads the latest copy of the Docker Image, writes their code and it works on every developer's computer and in every runtime environment.</a:t>
            </a:r>
          </a:p>
          <a:p>
            <a:pPr marL="1085850" lvl="2" indent="-171450">
              <a:buFont typeface="Arial" panose="020B0604020202020204" pitchFamily="34" charset="0"/>
              <a:buChar char="•"/>
            </a:pPr>
            <a:r>
              <a:rPr lang="en-US" dirty="0"/>
              <a:t>Nobody has to keep tight control of their package version inventory; they start up a Docker Container with all of the correct tools, every time.</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next win for Docker is with distributed, multi-cloud application deployments.</a:t>
            </a:r>
          </a:p>
          <a:p>
            <a:pPr marL="171450" lvl="0" indent="-171450">
              <a:buFont typeface="Arial" panose="020B0604020202020204" pitchFamily="34" charset="0"/>
              <a:buChar char="•"/>
            </a:pPr>
            <a:r>
              <a:rPr lang="en-US" dirty="0"/>
              <a:t>Let’s say, for example, an organization has an application running in AWS and they want to be able to move or expand it to Azure or even to their private cloud environment in a </a:t>
            </a:r>
            <a:r>
              <a:rPr lang="en-US" dirty="0" err="1"/>
              <a:t>CoLo</a:t>
            </a:r>
            <a:r>
              <a:rPr lang="en-US" dirty="0"/>
              <a:t> whenever there is high demand.</a:t>
            </a:r>
          </a:p>
          <a:p>
            <a:pPr marL="628650" lvl="1" indent="-171450">
              <a:buFont typeface="Arial" panose="020B0604020202020204" pitchFamily="34" charset="0"/>
              <a:buChar char="•"/>
            </a:pPr>
            <a:r>
              <a:rPr lang="en-US" dirty="0"/>
              <a:t>This is tough to orchestrate with virtual machines both because they tend to be big and require conversion when they move from platform to platform.</a:t>
            </a:r>
          </a:p>
          <a:p>
            <a:pPr marL="628650" lvl="1" indent="-171450">
              <a:buFont typeface="Arial" panose="020B0604020202020204" pitchFamily="34" charset="0"/>
              <a:buChar char="•"/>
            </a:pPr>
            <a:r>
              <a:rPr lang="en-US" dirty="0"/>
              <a:t>That’s too bulky and slow for most organizations that need to react on-demand.</a:t>
            </a:r>
          </a:p>
          <a:p>
            <a:pPr marL="171450" lvl="0" indent="-171450">
              <a:buFont typeface="Arial" panose="020B0604020202020204" pitchFamily="34" charset="0"/>
              <a:buChar char="•"/>
            </a:pPr>
            <a:r>
              <a:rPr lang="en-US" dirty="0"/>
              <a:t>By contrast Docker containers are small and highly portable because they have a standard format that will work in any environment.</a:t>
            </a:r>
          </a:p>
          <a:p>
            <a:pPr marL="628650" lvl="1" indent="-171450">
              <a:buFont typeface="Arial" panose="020B0604020202020204" pitchFamily="34" charset="0"/>
              <a:buChar char="•"/>
            </a:pPr>
            <a:r>
              <a:rPr lang="en-US" dirty="0"/>
              <a:t>Containerized applications are, generally, small and lightweight compared to their virtual machine counterparts.</a:t>
            </a:r>
          </a:p>
          <a:p>
            <a:pPr marL="628650" lvl="1" indent="-171450">
              <a:buFont typeface="Arial" panose="020B0604020202020204" pitchFamily="34" charset="0"/>
              <a:buChar char="•"/>
            </a:pPr>
            <a:r>
              <a:rPr lang="en-US" dirty="0"/>
              <a:t>Container orchestration platforms can quickly move services between clouds in a way that is transparent to the applications.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Another win for Docker is with micro-service-based application architecture</a:t>
            </a:r>
          </a:p>
          <a:p>
            <a:pPr marL="171450" lvl="0" indent="-171450">
              <a:buFont typeface="Arial" panose="020B0604020202020204" pitchFamily="34" charset="0"/>
              <a:buChar char="•"/>
            </a:pPr>
            <a:r>
              <a:rPr lang="en-US" dirty="0"/>
              <a:t>Many applications use a monolithic architecture, where multiple services run on the same server.</a:t>
            </a:r>
          </a:p>
          <a:p>
            <a:pPr marL="628650" lvl="1" indent="-171450">
              <a:buFont typeface="Arial" panose="020B0604020202020204" pitchFamily="34" charset="0"/>
              <a:buChar char="•"/>
            </a:pPr>
            <a:r>
              <a:rPr lang="en-US" dirty="0"/>
              <a:t>For example, a front-end web server may handle the delivery of e-commerce, product recommendation, and search services.</a:t>
            </a:r>
          </a:p>
          <a:p>
            <a:pPr marL="628650" lvl="1" indent="-171450">
              <a:buFont typeface="Arial" panose="020B0604020202020204" pitchFamily="34" charset="0"/>
              <a:buChar char="•"/>
            </a:pPr>
            <a:r>
              <a:rPr lang="en-US" dirty="0"/>
              <a:t>If that web server fails, all of those services become unavailable.</a:t>
            </a:r>
          </a:p>
          <a:p>
            <a:pPr marL="171450" lvl="0" indent="-171450">
              <a:buFont typeface="Arial" panose="020B0604020202020204" pitchFamily="34" charset="0"/>
              <a:buChar char="•"/>
            </a:pPr>
            <a:r>
              <a:rPr lang="en-US" dirty="0"/>
              <a:t>However, an application that uses a micro-services architecture, where each independent service runs in a separate Docker container, can tolerate the failure of a single service and still run, even if in a temporarily degraded state.</a:t>
            </a:r>
          </a:p>
          <a:p>
            <a:pPr marL="628650" lvl="1" indent="-171450">
              <a:buFont typeface="Arial" panose="020B0604020202020204" pitchFamily="34" charset="0"/>
              <a:buChar char="•"/>
            </a:pPr>
            <a:r>
              <a:rPr lang="en-US" dirty="0"/>
              <a:t>Maybe the product recommendations don’t work but shoppers can still search for products and place orders.</a:t>
            </a:r>
          </a:p>
          <a:p>
            <a:pPr marL="628650" lvl="1" indent="-171450">
              <a:buFont typeface="Arial" panose="020B0604020202020204" pitchFamily="34" charset="0"/>
              <a:buChar char="•"/>
            </a:pPr>
            <a:r>
              <a:rPr lang="en-US" dirty="0"/>
              <a:t>Micro-services also scale really, really well and a container orchestration platform can both maintain a minimum number of copies for any given service and automatically redeploy, within seconds, containers that fail.</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last win for Docker we will review is a bit simpler but really handy.</a:t>
            </a:r>
          </a:p>
          <a:p>
            <a:pPr marL="171450" lvl="0" indent="-171450">
              <a:buFont typeface="Arial" panose="020B0604020202020204" pitchFamily="34" charset="0"/>
              <a:buChar char="•"/>
            </a:pPr>
            <a:r>
              <a:rPr lang="en-US" dirty="0"/>
              <a:t>Let’s say you need a way to practice Bash commands for, say, an upcoming exam or you want to practice working with iptables.</a:t>
            </a:r>
          </a:p>
          <a:p>
            <a:pPr marL="628650" lvl="1" indent="-171450">
              <a:buFont typeface="Arial" panose="020B0604020202020204" pitchFamily="34" charset="0"/>
              <a:buChar char="•"/>
            </a:pPr>
            <a:r>
              <a:rPr lang="en-US" dirty="0"/>
              <a:t>There are a lot of reasons you might want or need to use a Linux tool on a Mac or Windows PC.</a:t>
            </a:r>
          </a:p>
          <a:p>
            <a:pPr marL="628650" lvl="1" indent="-171450">
              <a:buFont typeface="Arial" panose="020B0604020202020204" pitchFamily="34" charset="0"/>
              <a:buChar char="•"/>
            </a:pPr>
            <a:r>
              <a:rPr lang="en-US" dirty="0"/>
              <a:t>It may take you a few hours to get a Linux virtual machine running on your computer but you can install Docker Desktop and, with an Internet connection and a single command, have a functional copy of Linux online in less than a minute.</a:t>
            </a:r>
          </a:p>
          <a:p>
            <a:pPr marL="628650" lvl="1" indent="-171450">
              <a:buFont typeface="Arial" panose="020B0604020202020204" pitchFamily="34" charset="0"/>
              <a:buChar char="•"/>
            </a:pPr>
            <a:r>
              <a:rPr lang="en-US" dirty="0"/>
              <a:t>You can also run dozens of containers on your computer with a negligible impact to your system resources and create and destroy containers, just about instantly.</a:t>
            </a:r>
          </a:p>
          <a:p>
            <a:pPr marL="1085850" lvl="2" indent="-171450">
              <a:buFont typeface="Arial" panose="020B0604020202020204" pitchFamily="34" charset="0"/>
              <a:buChar char="•"/>
            </a:pPr>
            <a:r>
              <a:rPr lang="en-US" dirty="0"/>
              <a:t>Docker really rocks when it comes to this sort of scale and speed.</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There are many other wins for Docker, especially when it comes to automated testing.  More on that later in the presentation.</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So how does Docker actually work?  Let’s take a look at the components that make up Docker.</a:t>
            </a:r>
          </a:p>
        </p:txBody>
      </p:sp>
      <p:sp>
        <p:nvSpPr>
          <p:cNvPr id="4" name="Slide Number Placeholder 3"/>
          <p:cNvSpPr>
            <a:spLocks noGrp="1"/>
          </p:cNvSpPr>
          <p:nvPr>
            <p:ph type="sldNum" sz="quarter" idx="5"/>
          </p:nvPr>
        </p:nvSpPr>
        <p:spPr/>
        <p:txBody>
          <a:bodyPr/>
          <a:lstStyle/>
          <a:p>
            <a:fld id="{020CF8D1-BA82-5045-ACF9-1AA42AD6A519}" type="slidenum">
              <a:rPr lang="en-US" smtClean="0"/>
              <a:t>9</a:t>
            </a:fld>
            <a:endParaRPr lang="en-US"/>
          </a:p>
        </p:txBody>
      </p:sp>
    </p:spTree>
    <p:extLst>
      <p:ext uri="{BB962C8B-B14F-4D97-AF65-F5344CB8AC3E}">
        <p14:creationId xmlns:p14="http://schemas.microsoft.com/office/powerpoint/2010/main" val="1749289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1414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790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4650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fld id="{A44B02FA-DD2D-1844-AE35-8B2EAB0CF4EF}" type="slidenum">
              <a:rPr lang="en-US" smtClean="0"/>
              <a:pPr/>
              <a:t>‹#›</a:t>
            </a:fld>
            <a:endParaRPr lang="en-US" dirty="0"/>
          </a:p>
        </p:txBody>
      </p:sp>
    </p:spTree>
    <p:extLst>
      <p:ext uri="{BB962C8B-B14F-4D97-AF65-F5344CB8AC3E}">
        <p14:creationId xmlns:p14="http://schemas.microsoft.com/office/powerpoint/2010/main" val="36826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9355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39530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World Wide Technology ©</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69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World Wide Technology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149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World Wide Technology ©</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5814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816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0068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World Wide Technology ©</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1E4-F420-5145-AAB6-D3DAF6206BBB}" type="slidenum">
              <a:rPr lang="en-US" smtClean="0"/>
              <a:t>‹#›</a:t>
            </a:fld>
            <a:endParaRPr lang="en-US" dirty="0"/>
          </a:p>
        </p:txBody>
      </p:sp>
    </p:spTree>
    <p:extLst>
      <p:ext uri="{BB962C8B-B14F-4D97-AF65-F5344CB8AC3E}">
        <p14:creationId xmlns:p14="http://schemas.microsoft.com/office/powerpoint/2010/main" val="30201147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7.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8.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hub.docker.com/signup" TargetMode="External"/><Relationship Id="rId7" Type="http://schemas.openxmlformats.org/officeDocument/2006/relationships/hyperlink" Target="https://code.visualstudio.com/Download"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github.wwt.com/hullt/docker-foundations" TargetMode="External"/><Relationship Id="rId5" Type="http://schemas.openxmlformats.org/officeDocument/2006/relationships/hyperlink" Target="https://atc-support.apps.wwtatc.com/vpn_access" TargetMode="External"/><Relationship Id="rId4" Type="http://schemas.openxmlformats.org/officeDocument/2006/relationships/hyperlink" Target="https://www.docker.com/products/docker-desktop"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29.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8.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4.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hub.docker.com/_/python" TargetMode="Externa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35.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36.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37.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38.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39.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40.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41.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42.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43.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44.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45.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Docker_%28software%29"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46.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47.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48.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49.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50.png"/><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OS-level_virtualiza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51.png"/><Relationship Id="rId4"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52.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53.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56.png"/><Relationship Id="rId4"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4" Type="http://schemas.openxmlformats.org/officeDocument/2006/relationships/image" Target="../media/image57.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7.mp4"/><Relationship Id="rId1" Type="http://schemas.microsoft.com/office/2007/relationships/media" Target="../media/media27.mp4"/><Relationship Id="rId4" Type="http://schemas.openxmlformats.org/officeDocument/2006/relationships/image" Target="../media/image58.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4" Type="http://schemas.openxmlformats.org/officeDocument/2006/relationships/image" Target="../media/image5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9.mp4"/><Relationship Id="rId1" Type="http://schemas.microsoft.com/office/2007/relationships/media" Target="../media/media29.mp4"/><Relationship Id="rId4" Type="http://schemas.openxmlformats.org/officeDocument/2006/relationships/image" Target="../media/image59.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0.mp4"/><Relationship Id="rId1" Type="http://schemas.microsoft.com/office/2007/relationships/media" Target="../media/media30.mp4"/><Relationship Id="rId4" Type="http://schemas.openxmlformats.org/officeDocument/2006/relationships/image" Target="../media/image60.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1.mp4"/><Relationship Id="rId1" Type="http://schemas.microsoft.com/office/2007/relationships/media" Target="../media/media31.mp4"/><Relationship Id="rId4" Type="http://schemas.openxmlformats.org/officeDocument/2006/relationships/image" Target="../media/image61.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hyperlink" Target="https://github.wwt.com/pages/hullt/devnet-quizzes/docker-fundamentals/" TargetMode="External"/><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62.jpg"/></Relationships>
</file>

<file path=ppt/slides/_rels/slide88.xml.rels><?xml version="1.0" encoding="UTF-8" standalone="yes"?>
<Relationships xmlns="http://schemas.openxmlformats.org/package/2006/relationships"><Relationship Id="rId3" Type="http://schemas.openxmlformats.org/officeDocument/2006/relationships/hyperlink" Target="https://en.wikipedia.org/wiki/OS-level_virtualization" TargetMode="External"/><Relationship Id="rId2" Type="http://schemas.openxmlformats.org/officeDocument/2006/relationships/hyperlink" Target="https://en.wikipedia.org/wiki/Docker_%28software%29" TargetMode="External"/><Relationship Id="rId1" Type="http://schemas.openxmlformats.org/officeDocument/2006/relationships/slideLayout" Target="../slideLayouts/slideLayout2.xml"/><Relationship Id="rId4" Type="http://schemas.openxmlformats.org/officeDocument/2006/relationships/hyperlink" Target="https://diveintodocker.com/"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Introduction To Docker</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A little bit of background with plenty of hands-on</a:t>
            </a:r>
          </a:p>
        </p:txBody>
      </p:sp>
      <p:pic>
        <p:nvPicPr>
          <p:cNvPr id="6" name="Picture 5">
            <a:extLst>
              <a:ext uri="{FF2B5EF4-FFF2-40B4-BE49-F238E27FC236}">
                <a16:creationId xmlns:a16="http://schemas.microsoft.com/office/drawing/2014/main" id="{2FE9FD58-F0E2-F249-B868-181D32B42DA7}"/>
              </a:ext>
            </a:extLst>
          </p:cNvPr>
          <p:cNvPicPr>
            <a:picLocks noChangeAspect="1"/>
          </p:cNvPicPr>
          <p:nvPr/>
        </p:nvPicPr>
        <p:blipFill>
          <a:blip r:embed="rId3"/>
          <a:stretch>
            <a:fillRect/>
          </a:stretch>
        </p:blipFill>
        <p:spPr>
          <a:xfrm>
            <a:off x="3238500" y="529392"/>
            <a:ext cx="5715000" cy="1638960"/>
          </a:xfrm>
          <a:prstGeom prst="rect">
            <a:avLst/>
          </a:prstGeom>
        </p:spPr>
      </p:pic>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4"/>
          <a:stretch>
            <a:fillRect/>
          </a:stretch>
        </p:blipFill>
        <p:spPr>
          <a:xfrm>
            <a:off x="4202610" y="3735430"/>
            <a:ext cx="3786779" cy="3223270"/>
          </a:xfrm>
          <a:prstGeom prst="rect">
            <a:avLst/>
          </a:prstGeom>
        </p:spPr>
      </p:pic>
    </p:spTree>
    <p:extLst>
      <p:ext uri="{BB962C8B-B14F-4D97-AF65-F5344CB8AC3E}">
        <p14:creationId xmlns:p14="http://schemas.microsoft.com/office/powerpoint/2010/main" val="29095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E9E5736A-9A37-7143-B059-B5843DF87E8D}"/>
              </a:ext>
            </a:extLst>
          </p:cNvPr>
          <p:cNvCxnSpPr>
            <a:stCxn id="19" idx="2"/>
            <a:endCxn id="20" idx="0"/>
          </p:cNvCxnSpPr>
          <p:nvPr/>
        </p:nvCxnSpPr>
        <p:spPr>
          <a:xfrm>
            <a:off x="1915391"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A524AD4-DD59-274B-8D4B-4328D09E4A5C}"/>
              </a:ext>
            </a:extLst>
          </p:cNvPr>
          <p:cNvCxnSpPr>
            <a:cxnSpLocks/>
          </p:cNvCxnSpPr>
          <p:nvPr/>
        </p:nvCxnSpPr>
        <p:spPr>
          <a:xfrm>
            <a:off x="1915391"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03B1B1-B636-274A-9E77-98CB611A0335}"/>
              </a:ext>
            </a:extLst>
          </p:cNvPr>
          <p:cNvCxnSpPr>
            <a:cxnSpLocks/>
          </p:cNvCxnSpPr>
          <p:nvPr/>
        </p:nvCxnSpPr>
        <p:spPr>
          <a:xfrm>
            <a:off x="8312357"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21FDB36-FA0B-1147-9C8B-431878DD1634}"/>
              </a:ext>
            </a:extLst>
          </p:cNvPr>
          <p:cNvCxnSpPr/>
          <p:nvPr/>
        </p:nvCxnSpPr>
        <p:spPr>
          <a:xfrm>
            <a:off x="10278094"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A5CEEB2-C6AA-4A43-8A45-A12E2CB0AE85}"/>
              </a:ext>
            </a:extLst>
          </p:cNvPr>
          <p:cNvSpPr>
            <a:spLocks noGrp="1"/>
          </p:cNvSpPr>
          <p:nvPr>
            <p:ph type="title"/>
          </p:nvPr>
        </p:nvSpPr>
        <p:spPr/>
        <p:txBody>
          <a:bodyPr/>
          <a:lstStyle/>
          <a:p>
            <a:r>
              <a:rPr lang="en-US" dirty="0"/>
              <a:t>Docker Engine Overview</a:t>
            </a:r>
          </a:p>
        </p:txBody>
      </p:sp>
      <p:sp>
        <p:nvSpPr>
          <p:cNvPr id="4" name="Date Placeholder 3">
            <a:extLst>
              <a:ext uri="{FF2B5EF4-FFF2-40B4-BE49-F238E27FC236}">
                <a16:creationId xmlns:a16="http://schemas.microsoft.com/office/drawing/2014/main" id="{7A1D2CF8-A735-294A-94D1-C3E5DB8DA9EA}"/>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2FC13A2-487D-CC4E-9B3E-0ECEE589E7D1}"/>
              </a:ext>
            </a:extLst>
          </p:cNvPr>
          <p:cNvSpPr>
            <a:spLocks noGrp="1"/>
          </p:cNvSpPr>
          <p:nvPr>
            <p:ph type="sldNum" sz="quarter" idx="12"/>
          </p:nvPr>
        </p:nvSpPr>
        <p:spPr/>
        <p:txBody>
          <a:bodyPr/>
          <a:lstStyle/>
          <a:p>
            <a:fld id="{A44B02FA-DD2D-1844-AE35-8B2EAB0CF4EF}" type="slidenum">
              <a:rPr lang="en-US" smtClean="0"/>
              <a:pPr/>
              <a:t>10</a:t>
            </a:fld>
            <a:endParaRPr lang="en-US" dirty="0"/>
          </a:p>
        </p:txBody>
      </p:sp>
      <p:sp>
        <p:nvSpPr>
          <p:cNvPr id="19" name="Rectangle 18">
            <a:extLst>
              <a:ext uri="{FF2B5EF4-FFF2-40B4-BE49-F238E27FC236}">
                <a16:creationId xmlns:a16="http://schemas.microsoft.com/office/drawing/2014/main" id="{582F5AE3-41EA-B14A-856F-7A3E229DC94F}"/>
              </a:ext>
            </a:extLst>
          </p:cNvPr>
          <p:cNvSpPr/>
          <p:nvPr/>
        </p:nvSpPr>
        <p:spPr>
          <a:xfrm>
            <a:off x="838200" y="2101932"/>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containers</a:t>
            </a:r>
          </a:p>
        </p:txBody>
      </p:sp>
      <p:sp>
        <p:nvSpPr>
          <p:cNvPr id="20" name="Rectangle 19">
            <a:extLst>
              <a:ext uri="{FF2B5EF4-FFF2-40B4-BE49-F238E27FC236}">
                <a16:creationId xmlns:a16="http://schemas.microsoft.com/office/drawing/2014/main" id="{8A2336DC-87A8-AF4C-A5A3-4F58C850EDB1}"/>
              </a:ext>
            </a:extLst>
          </p:cNvPr>
          <p:cNvSpPr/>
          <p:nvPr/>
        </p:nvSpPr>
        <p:spPr>
          <a:xfrm>
            <a:off x="838200"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images</a:t>
            </a:r>
          </a:p>
        </p:txBody>
      </p:sp>
      <p:sp>
        <p:nvSpPr>
          <p:cNvPr id="21" name="Rectangle 20">
            <a:extLst>
              <a:ext uri="{FF2B5EF4-FFF2-40B4-BE49-F238E27FC236}">
                <a16:creationId xmlns:a16="http://schemas.microsoft.com/office/drawing/2014/main" id="{48063958-E5A4-EA47-8F4A-7591E0740234}"/>
              </a:ext>
            </a:extLst>
          </p:cNvPr>
          <p:cNvSpPr/>
          <p:nvPr/>
        </p:nvSpPr>
        <p:spPr>
          <a:xfrm>
            <a:off x="9199418" y="2098530"/>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networks</a:t>
            </a:r>
          </a:p>
        </p:txBody>
      </p:sp>
      <p:sp>
        <p:nvSpPr>
          <p:cNvPr id="22" name="Rectangle 21">
            <a:extLst>
              <a:ext uri="{FF2B5EF4-FFF2-40B4-BE49-F238E27FC236}">
                <a16:creationId xmlns:a16="http://schemas.microsoft.com/office/drawing/2014/main" id="{87477E1A-E3A2-554D-929C-FBBD510AF418}"/>
              </a:ext>
            </a:extLst>
          </p:cNvPr>
          <p:cNvSpPr/>
          <p:nvPr/>
        </p:nvSpPr>
        <p:spPr>
          <a:xfrm>
            <a:off x="9203438"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volumes</a:t>
            </a:r>
          </a:p>
        </p:txBody>
      </p:sp>
      <p:sp>
        <p:nvSpPr>
          <p:cNvPr id="34" name="TextBox 33">
            <a:extLst>
              <a:ext uri="{FF2B5EF4-FFF2-40B4-BE49-F238E27FC236}">
                <a16:creationId xmlns:a16="http://schemas.microsoft.com/office/drawing/2014/main" id="{279CF6A8-3753-364D-BABA-52ECD7693A7B}"/>
              </a:ext>
            </a:extLst>
          </p:cNvPr>
          <p:cNvSpPr txBox="1"/>
          <p:nvPr/>
        </p:nvSpPr>
        <p:spPr>
          <a:xfrm>
            <a:off x="8740873" y="3100366"/>
            <a:ext cx="1024319" cy="369332"/>
          </a:xfrm>
          <a:prstGeom prst="rect">
            <a:avLst/>
          </a:prstGeom>
          <a:noFill/>
        </p:spPr>
        <p:txBody>
          <a:bodyPr wrap="none" rtlCol="0">
            <a:spAutoFit/>
          </a:bodyPr>
          <a:lstStyle/>
          <a:p>
            <a:r>
              <a:rPr lang="en-US" dirty="0"/>
              <a:t>manages</a:t>
            </a:r>
          </a:p>
        </p:txBody>
      </p:sp>
      <p:sp>
        <p:nvSpPr>
          <p:cNvPr id="35" name="TextBox 34">
            <a:extLst>
              <a:ext uri="{FF2B5EF4-FFF2-40B4-BE49-F238E27FC236}">
                <a16:creationId xmlns:a16="http://schemas.microsoft.com/office/drawing/2014/main" id="{EE9EA2BE-20AA-5B4A-A0A8-542B108C9586}"/>
              </a:ext>
            </a:extLst>
          </p:cNvPr>
          <p:cNvSpPr txBox="1"/>
          <p:nvPr/>
        </p:nvSpPr>
        <p:spPr>
          <a:xfrm>
            <a:off x="2483499" y="3100366"/>
            <a:ext cx="1024319" cy="369332"/>
          </a:xfrm>
          <a:prstGeom prst="rect">
            <a:avLst/>
          </a:prstGeom>
          <a:noFill/>
        </p:spPr>
        <p:txBody>
          <a:bodyPr wrap="none" rtlCol="0">
            <a:spAutoFit/>
          </a:bodyPr>
          <a:lstStyle/>
          <a:p>
            <a:r>
              <a:rPr lang="en-US" dirty="0"/>
              <a:t>manages</a:t>
            </a:r>
          </a:p>
        </p:txBody>
      </p:sp>
      <p:grpSp>
        <p:nvGrpSpPr>
          <p:cNvPr id="3" name="Group 2">
            <a:extLst>
              <a:ext uri="{FF2B5EF4-FFF2-40B4-BE49-F238E27FC236}">
                <a16:creationId xmlns:a16="http://schemas.microsoft.com/office/drawing/2014/main" id="{8528CFA4-0A6C-7943-9E09-08CF0BB3CD6B}"/>
              </a:ext>
            </a:extLst>
          </p:cNvPr>
          <p:cNvGrpSpPr/>
          <p:nvPr/>
        </p:nvGrpSpPr>
        <p:grpSpPr>
          <a:xfrm>
            <a:off x="3605150" y="1810989"/>
            <a:ext cx="4975761" cy="4975761"/>
            <a:chOff x="3605150" y="1810989"/>
            <a:chExt cx="4975761" cy="4975761"/>
          </a:xfrm>
        </p:grpSpPr>
        <p:sp>
          <p:nvSpPr>
            <p:cNvPr id="6" name="Oval 5">
              <a:extLst>
                <a:ext uri="{FF2B5EF4-FFF2-40B4-BE49-F238E27FC236}">
                  <a16:creationId xmlns:a16="http://schemas.microsoft.com/office/drawing/2014/main" id="{9174CEDD-AC87-6846-90B3-B8563EA71F39}"/>
                </a:ext>
              </a:extLst>
            </p:cNvPr>
            <p:cNvSpPr/>
            <p:nvPr/>
          </p:nvSpPr>
          <p:spPr>
            <a:xfrm>
              <a:off x="3605150" y="1810989"/>
              <a:ext cx="4975761" cy="4975761"/>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79E8B5E-2C59-C643-B0E0-1B73468F6F2A}"/>
                </a:ext>
              </a:extLst>
            </p:cNvPr>
            <p:cNvSpPr txBox="1"/>
            <p:nvPr/>
          </p:nvSpPr>
          <p:spPr>
            <a:xfrm>
              <a:off x="5259656" y="1882576"/>
              <a:ext cx="1672688" cy="461665"/>
            </a:xfrm>
            <a:prstGeom prst="rect">
              <a:avLst/>
            </a:prstGeom>
            <a:noFill/>
          </p:spPr>
          <p:txBody>
            <a:bodyPr wrap="square" rtlCol="0">
              <a:spAutoFit/>
            </a:bodyPr>
            <a:lstStyle/>
            <a:p>
              <a:pPr algn="ctr"/>
              <a:r>
                <a:rPr lang="en-US" sz="2400" dirty="0"/>
                <a:t>Client</a:t>
              </a:r>
            </a:p>
          </p:txBody>
        </p:sp>
        <p:sp>
          <p:nvSpPr>
            <p:cNvPr id="12" name="TextBox 11">
              <a:extLst>
                <a:ext uri="{FF2B5EF4-FFF2-40B4-BE49-F238E27FC236}">
                  <a16:creationId xmlns:a16="http://schemas.microsoft.com/office/drawing/2014/main" id="{FCFBAB94-F03B-C443-9473-7178D387AA94}"/>
                </a:ext>
              </a:extLst>
            </p:cNvPr>
            <p:cNvSpPr txBox="1"/>
            <p:nvPr/>
          </p:nvSpPr>
          <p:spPr>
            <a:xfrm>
              <a:off x="5256685" y="2186064"/>
              <a:ext cx="1672688" cy="461665"/>
            </a:xfrm>
            <a:prstGeom prst="rect">
              <a:avLst/>
            </a:prstGeom>
            <a:noFill/>
          </p:spPr>
          <p:txBody>
            <a:bodyPr wrap="square" rtlCol="0">
              <a:spAutoFit/>
            </a:bodyPr>
            <a:lstStyle/>
            <a:p>
              <a:pPr algn="ctr"/>
              <a:r>
                <a:rPr lang="en-US" sz="1600" dirty="0">
                  <a:latin typeface="Andale Mono" panose="020B0509000000000004" pitchFamily="49" charset="0"/>
                </a:rPr>
                <a:t>docker</a:t>
              </a:r>
              <a:r>
                <a:rPr lang="en-US" sz="2400" dirty="0"/>
                <a:t> CLI</a:t>
              </a:r>
            </a:p>
          </p:txBody>
        </p:sp>
      </p:grpSp>
      <p:grpSp>
        <p:nvGrpSpPr>
          <p:cNvPr id="14" name="Group 13">
            <a:extLst>
              <a:ext uri="{FF2B5EF4-FFF2-40B4-BE49-F238E27FC236}">
                <a16:creationId xmlns:a16="http://schemas.microsoft.com/office/drawing/2014/main" id="{9FBD1948-46B8-A445-9F37-2F5AD2441120}"/>
              </a:ext>
            </a:extLst>
          </p:cNvPr>
          <p:cNvGrpSpPr/>
          <p:nvPr/>
        </p:nvGrpSpPr>
        <p:grpSpPr>
          <a:xfrm>
            <a:off x="4003221" y="2814452"/>
            <a:ext cx="4185557" cy="3972298"/>
            <a:chOff x="4003221" y="2814452"/>
            <a:chExt cx="4185557" cy="3972298"/>
          </a:xfrm>
        </p:grpSpPr>
        <p:sp>
          <p:nvSpPr>
            <p:cNvPr id="7" name="Oval 6">
              <a:extLst>
                <a:ext uri="{FF2B5EF4-FFF2-40B4-BE49-F238E27FC236}">
                  <a16:creationId xmlns:a16="http://schemas.microsoft.com/office/drawing/2014/main" id="{BE804999-D526-814B-8F18-0980DE510AA2}"/>
                </a:ext>
              </a:extLst>
            </p:cNvPr>
            <p:cNvSpPr/>
            <p:nvPr/>
          </p:nvSpPr>
          <p:spPr>
            <a:xfrm>
              <a:off x="4003221" y="2814452"/>
              <a:ext cx="4185557" cy="3972298"/>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898B9F4-FA5B-8042-A77D-449744AC4EDC}"/>
                </a:ext>
              </a:extLst>
            </p:cNvPr>
            <p:cNvSpPr txBox="1"/>
            <p:nvPr/>
          </p:nvSpPr>
          <p:spPr>
            <a:xfrm>
              <a:off x="5256685" y="3116871"/>
              <a:ext cx="1672688" cy="461665"/>
            </a:xfrm>
            <a:prstGeom prst="rect">
              <a:avLst/>
            </a:prstGeom>
            <a:noFill/>
          </p:spPr>
          <p:txBody>
            <a:bodyPr wrap="square" rtlCol="0">
              <a:spAutoFit/>
            </a:bodyPr>
            <a:lstStyle/>
            <a:p>
              <a:pPr algn="ctr"/>
              <a:r>
                <a:rPr lang="en-US" sz="2400" dirty="0"/>
                <a:t>REST API</a:t>
              </a:r>
            </a:p>
          </p:txBody>
        </p:sp>
      </p:grpSp>
      <p:grpSp>
        <p:nvGrpSpPr>
          <p:cNvPr id="15" name="Group 14">
            <a:extLst>
              <a:ext uri="{FF2B5EF4-FFF2-40B4-BE49-F238E27FC236}">
                <a16:creationId xmlns:a16="http://schemas.microsoft.com/office/drawing/2014/main" id="{EC4830A5-CA47-9048-89CA-8533705B7972}"/>
              </a:ext>
            </a:extLst>
          </p:cNvPr>
          <p:cNvGrpSpPr/>
          <p:nvPr/>
        </p:nvGrpSpPr>
        <p:grpSpPr>
          <a:xfrm>
            <a:off x="4566679" y="3742706"/>
            <a:ext cx="3052701" cy="3044044"/>
            <a:chOff x="4566679" y="3742706"/>
            <a:chExt cx="3052701" cy="3044044"/>
          </a:xfrm>
        </p:grpSpPr>
        <p:sp>
          <p:nvSpPr>
            <p:cNvPr id="8" name="Oval 7">
              <a:extLst>
                <a:ext uri="{FF2B5EF4-FFF2-40B4-BE49-F238E27FC236}">
                  <a16:creationId xmlns:a16="http://schemas.microsoft.com/office/drawing/2014/main" id="{2040E1FA-A78C-1D49-B27F-3473B8743AC1}"/>
                </a:ext>
              </a:extLst>
            </p:cNvPr>
            <p:cNvSpPr/>
            <p:nvPr/>
          </p:nvSpPr>
          <p:spPr>
            <a:xfrm>
              <a:off x="4566679" y="3742706"/>
              <a:ext cx="3052701" cy="3044044"/>
            </a:xfrm>
            <a:prstGeom prst="ellipse">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850B004-0BA2-BC41-8D81-2FB8ACF50918}"/>
                </a:ext>
              </a:extLst>
            </p:cNvPr>
            <p:cNvSpPr txBox="1"/>
            <p:nvPr/>
          </p:nvSpPr>
          <p:spPr>
            <a:xfrm>
              <a:off x="5259656" y="3889502"/>
              <a:ext cx="1672688" cy="461665"/>
            </a:xfrm>
            <a:prstGeom prst="rect">
              <a:avLst/>
            </a:prstGeom>
            <a:noFill/>
          </p:spPr>
          <p:txBody>
            <a:bodyPr wrap="square" rtlCol="0">
              <a:spAutoFit/>
            </a:bodyPr>
            <a:lstStyle/>
            <a:p>
              <a:pPr algn="ctr"/>
              <a:r>
                <a:rPr lang="en-US" sz="2400" dirty="0"/>
                <a:t>Server</a:t>
              </a:r>
            </a:p>
          </p:txBody>
        </p:sp>
        <p:sp>
          <p:nvSpPr>
            <p:cNvPr id="13" name="TextBox 12">
              <a:extLst>
                <a:ext uri="{FF2B5EF4-FFF2-40B4-BE49-F238E27FC236}">
                  <a16:creationId xmlns:a16="http://schemas.microsoft.com/office/drawing/2014/main" id="{C8E213AB-B80F-C845-8795-C48ADD8EA9F1}"/>
                </a:ext>
              </a:extLst>
            </p:cNvPr>
            <p:cNvSpPr txBox="1"/>
            <p:nvPr/>
          </p:nvSpPr>
          <p:spPr>
            <a:xfrm>
              <a:off x="5185497" y="4302191"/>
              <a:ext cx="1821006" cy="338554"/>
            </a:xfrm>
            <a:prstGeom prst="rect">
              <a:avLst/>
            </a:prstGeom>
            <a:noFill/>
          </p:spPr>
          <p:txBody>
            <a:bodyPr wrap="square" rtlCol="0">
              <a:spAutoFit/>
            </a:bodyPr>
            <a:lstStyle/>
            <a:p>
              <a:pPr algn="ctr"/>
              <a:r>
                <a:rPr lang="en-US" sz="1600" dirty="0">
                  <a:latin typeface="Andale Mono" panose="020B0509000000000004" pitchFamily="49" charset="0"/>
                </a:rPr>
                <a:t>docker daemon</a:t>
              </a:r>
              <a:endParaRPr lang="en-US" sz="2400" dirty="0"/>
            </a:p>
          </p:txBody>
        </p:sp>
        <p:pic>
          <p:nvPicPr>
            <p:cNvPr id="18" name="Picture 17" descr="A close up of a sign&#10;&#10;Description automatically generated">
              <a:extLst>
                <a:ext uri="{FF2B5EF4-FFF2-40B4-BE49-F238E27FC236}">
                  <a16:creationId xmlns:a16="http://schemas.microsoft.com/office/drawing/2014/main" id="{F4C69137-B339-BC42-AB62-A4D895978992}"/>
                </a:ext>
              </a:extLst>
            </p:cNvPr>
            <p:cNvPicPr>
              <a:picLocks noChangeAspect="1"/>
            </p:cNvPicPr>
            <p:nvPr/>
          </p:nvPicPr>
          <p:blipFill>
            <a:blip r:embed="rId3"/>
            <a:stretch>
              <a:fillRect/>
            </a:stretch>
          </p:blipFill>
          <p:spPr>
            <a:xfrm>
              <a:off x="5029200" y="4581999"/>
              <a:ext cx="2133600" cy="1816100"/>
            </a:xfrm>
            <a:prstGeom prst="rect">
              <a:avLst/>
            </a:prstGeom>
          </p:spPr>
        </p:pic>
      </p:grpSp>
    </p:spTree>
    <p:extLst>
      <p:ext uri="{BB962C8B-B14F-4D97-AF65-F5344CB8AC3E}">
        <p14:creationId xmlns:p14="http://schemas.microsoft.com/office/powerpoint/2010/main" val="170022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par>
                          <p:cTn id="18" fill="hold">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dissolve">
                                      <p:cBhvr>
                                        <p:cTn id="27" dur="500"/>
                                        <p:tgtEl>
                                          <p:spTgt spid="2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right)">
                                      <p:cBhvr>
                                        <p:cTn id="35" dur="500"/>
                                        <p:tgtEl>
                                          <p:spTgt spid="27"/>
                                        </p:tgtEl>
                                      </p:cBhvr>
                                    </p:animEffect>
                                  </p:childTnLst>
                                </p:cTn>
                              </p:par>
                              <p:par>
                                <p:cTn id="36" presetID="22" presetClass="entr" presetSubtype="8"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left)">
                                      <p:cBhvr>
                                        <p:cTn id="38" dur="500"/>
                                        <p:tgtEl>
                                          <p:spTgt spid="32"/>
                                        </p:tgtEl>
                                      </p:cBhvr>
                                    </p:animEffect>
                                  </p:childTnLst>
                                </p:cTn>
                              </p:par>
                            </p:childTnLst>
                          </p:cTn>
                        </p:par>
                        <p:par>
                          <p:cTn id="39" fill="hold">
                            <p:stCondLst>
                              <p:cond delay="500"/>
                            </p:stCondLst>
                            <p:childTnLst>
                              <p:par>
                                <p:cTn id="40" presetID="16" presetClass="entr" presetSubtype="42" fill="hold"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barn(outHorizontal)">
                                      <p:cBhvr>
                                        <p:cTn id="42" dur="500"/>
                                        <p:tgtEl>
                                          <p:spTgt spid="26"/>
                                        </p:tgtEl>
                                      </p:cBhvr>
                                    </p:animEffect>
                                  </p:childTnLst>
                                </p:cTn>
                              </p:par>
                              <p:par>
                                <p:cTn id="43" presetID="16" presetClass="entr" presetSubtype="42"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barn(outHorizontal)">
                                      <p:cBhvr>
                                        <p:cTn id="45" dur="500"/>
                                        <p:tgtEl>
                                          <p:spTgt spid="3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dissolve">
                                      <p:cBhvr>
                                        <p:cTn id="48" dur="500"/>
                                        <p:tgtEl>
                                          <p:spTgt spid="35"/>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dissolve">
                                      <p:cBhvr>
                                        <p:cTn id="5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34" grpId="0"/>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97A15F7A-9454-8147-95DD-6631EE72A0C3}"/>
              </a:ext>
            </a:extLst>
          </p:cNvPr>
          <p:cNvGrpSpPr/>
          <p:nvPr/>
        </p:nvGrpSpPr>
        <p:grpSpPr>
          <a:xfrm>
            <a:off x="4320868" y="1544493"/>
            <a:ext cx="3658318" cy="4187299"/>
            <a:chOff x="4320868" y="1544493"/>
            <a:chExt cx="3658318" cy="4187299"/>
          </a:xfrm>
        </p:grpSpPr>
        <p:grpSp>
          <p:nvGrpSpPr>
            <p:cNvPr id="12" name="Group 11">
              <a:extLst>
                <a:ext uri="{FF2B5EF4-FFF2-40B4-BE49-F238E27FC236}">
                  <a16:creationId xmlns:a16="http://schemas.microsoft.com/office/drawing/2014/main" id="{446EFD58-D78B-8943-BE7F-116FCB4BB4F5}"/>
                </a:ext>
              </a:extLst>
            </p:cNvPr>
            <p:cNvGrpSpPr/>
            <p:nvPr/>
          </p:nvGrpSpPr>
          <p:grpSpPr>
            <a:xfrm>
              <a:off x="4320868" y="1544493"/>
              <a:ext cx="3658318" cy="4187299"/>
              <a:chOff x="4320868" y="1544493"/>
              <a:chExt cx="3658318" cy="4187299"/>
            </a:xfrm>
          </p:grpSpPr>
          <p:grpSp>
            <p:nvGrpSpPr>
              <p:cNvPr id="6" name="Group 5">
                <a:extLst>
                  <a:ext uri="{FF2B5EF4-FFF2-40B4-BE49-F238E27FC236}">
                    <a16:creationId xmlns:a16="http://schemas.microsoft.com/office/drawing/2014/main" id="{B83C59EE-7E98-874D-983F-2962A3CEDDEE}"/>
                  </a:ext>
                </a:extLst>
              </p:cNvPr>
              <p:cNvGrpSpPr/>
              <p:nvPr/>
            </p:nvGrpSpPr>
            <p:grpSpPr>
              <a:xfrm>
                <a:off x="4320868" y="1544493"/>
                <a:ext cx="3658318" cy="4187299"/>
                <a:chOff x="4320868" y="1544493"/>
                <a:chExt cx="3658318" cy="4187299"/>
              </a:xfrm>
            </p:grpSpPr>
            <p:pic>
              <p:nvPicPr>
                <p:cNvPr id="16" name="Picture 15" descr="A screenshot of a video game&#10;&#10;Description automatically generated">
                  <a:extLst>
                    <a:ext uri="{FF2B5EF4-FFF2-40B4-BE49-F238E27FC236}">
                      <a16:creationId xmlns:a16="http://schemas.microsoft.com/office/drawing/2014/main" id="{BCBCE6E8-14E1-E04F-B539-F4E32882321B}"/>
                    </a:ext>
                  </a:extLst>
                </p:cNvPr>
                <p:cNvPicPr>
                  <a:picLocks noChangeAspect="1"/>
                </p:cNvPicPr>
                <p:nvPr/>
              </p:nvPicPr>
              <p:blipFill>
                <a:blip r:embed="rId3"/>
                <a:stretch>
                  <a:fillRect/>
                </a:stretch>
              </p:blipFill>
              <p:spPr>
                <a:xfrm>
                  <a:off x="4320868" y="1544493"/>
                  <a:ext cx="3658318" cy="4187299"/>
                </a:xfrm>
                <a:prstGeom prst="rect">
                  <a:avLst/>
                </a:prstGeom>
              </p:spPr>
            </p:pic>
            <p:sp>
              <p:nvSpPr>
                <p:cNvPr id="3" name="Rectangle 2">
                  <a:extLst>
                    <a:ext uri="{FF2B5EF4-FFF2-40B4-BE49-F238E27FC236}">
                      <a16:creationId xmlns:a16="http://schemas.microsoft.com/office/drawing/2014/main" id="{C9E6FD47-08DA-4147-9F3D-A53B5C1D96DB}"/>
                    </a:ext>
                  </a:extLst>
                </p:cNvPr>
                <p:cNvSpPr/>
                <p:nvPr/>
              </p:nvSpPr>
              <p:spPr>
                <a:xfrm>
                  <a:off x="6739982" y="3005684"/>
                  <a:ext cx="593078" cy="6107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E1D3176-920B-D141-BAAB-A79698101254}"/>
                  </a:ext>
                </a:extLst>
              </p:cNvPr>
              <p:cNvSpPr/>
              <p:nvPr/>
            </p:nvSpPr>
            <p:spPr>
              <a:xfrm>
                <a:off x="6709986" y="3823692"/>
                <a:ext cx="683795" cy="6298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9643F5CD-0C7B-5B4F-9313-B39E77827197}"/>
                </a:ext>
              </a:extLst>
            </p:cNvPr>
            <p:cNvSpPr/>
            <p:nvPr/>
          </p:nvSpPr>
          <p:spPr>
            <a:xfrm>
              <a:off x="4923263" y="2944136"/>
              <a:ext cx="719254" cy="22857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EF740B5-CBA6-E548-9EA6-5662EACB1D52}"/>
              </a:ext>
            </a:extLst>
          </p:cNvPr>
          <p:cNvSpPr>
            <a:spLocks noGrp="1"/>
          </p:cNvSpPr>
          <p:nvPr>
            <p:ph type="title"/>
          </p:nvPr>
        </p:nvSpPr>
        <p:spPr/>
        <p:txBody>
          <a:bodyPr/>
          <a:lstStyle/>
          <a:p>
            <a:r>
              <a:rPr lang="en-US" dirty="0"/>
              <a:t>The</a:t>
            </a:r>
            <a:r>
              <a:rPr lang="en-US" baseline="0" dirty="0"/>
              <a:t> Docker Architecture</a:t>
            </a:r>
            <a:endParaRPr lang="en-US" dirty="0"/>
          </a:p>
        </p:txBody>
      </p:sp>
      <p:sp>
        <p:nvSpPr>
          <p:cNvPr id="4" name="Date Placeholder 3">
            <a:extLst>
              <a:ext uri="{FF2B5EF4-FFF2-40B4-BE49-F238E27FC236}">
                <a16:creationId xmlns:a16="http://schemas.microsoft.com/office/drawing/2014/main" id="{1D656B29-0CD4-2C4F-85C0-BFEFA8EB10B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56AB9C4C-8731-6B42-B6FA-F9F1AD210224}"/>
              </a:ext>
            </a:extLst>
          </p:cNvPr>
          <p:cNvSpPr>
            <a:spLocks noGrp="1"/>
          </p:cNvSpPr>
          <p:nvPr>
            <p:ph type="sldNum" sz="quarter" idx="12"/>
          </p:nvPr>
        </p:nvSpPr>
        <p:spPr/>
        <p:txBody>
          <a:bodyPr/>
          <a:lstStyle/>
          <a:p>
            <a:fld id="{A44B02FA-DD2D-1844-AE35-8B2EAB0CF4EF}" type="slidenum">
              <a:rPr lang="en-US" smtClean="0"/>
              <a:pPr/>
              <a:t>11</a:t>
            </a:fld>
            <a:endParaRPr lang="en-US" dirty="0"/>
          </a:p>
        </p:txBody>
      </p:sp>
      <p:pic>
        <p:nvPicPr>
          <p:cNvPr id="14" name="Picture 13" descr="A screenshot of a cell phone&#10;&#10;Description automatically generated">
            <a:extLst>
              <a:ext uri="{FF2B5EF4-FFF2-40B4-BE49-F238E27FC236}">
                <a16:creationId xmlns:a16="http://schemas.microsoft.com/office/drawing/2014/main" id="{6921DCBC-E626-4F42-8F41-D40093A5AF23}"/>
              </a:ext>
            </a:extLst>
          </p:cNvPr>
          <p:cNvPicPr>
            <a:picLocks noChangeAspect="1"/>
          </p:cNvPicPr>
          <p:nvPr/>
        </p:nvPicPr>
        <p:blipFill>
          <a:blip r:embed="rId4"/>
          <a:stretch>
            <a:fillRect/>
          </a:stretch>
        </p:blipFill>
        <p:spPr>
          <a:xfrm>
            <a:off x="1295196" y="1544493"/>
            <a:ext cx="2745007" cy="2799287"/>
          </a:xfrm>
          <a:prstGeom prst="rect">
            <a:avLst/>
          </a:prstGeom>
        </p:spPr>
      </p:pic>
      <p:pic>
        <p:nvPicPr>
          <p:cNvPr id="18" name="Picture 17" descr="A picture containing room, sign&#10;&#10;Description automatically generated">
            <a:extLst>
              <a:ext uri="{FF2B5EF4-FFF2-40B4-BE49-F238E27FC236}">
                <a16:creationId xmlns:a16="http://schemas.microsoft.com/office/drawing/2014/main" id="{A29C93E5-37EA-F844-8997-2DBBB13CC8E9}"/>
              </a:ext>
            </a:extLst>
          </p:cNvPr>
          <p:cNvPicPr>
            <a:picLocks noChangeAspect="1"/>
          </p:cNvPicPr>
          <p:nvPr/>
        </p:nvPicPr>
        <p:blipFill>
          <a:blip r:embed="rId5"/>
          <a:stretch>
            <a:fillRect/>
          </a:stretch>
        </p:blipFill>
        <p:spPr>
          <a:xfrm>
            <a:off x="8259851" y="1296357"/>
            <a:ext cx="3093949" cy="3047423"/>
          </a:xfrm>
          <a:prstGeom prst="rect">
            <a:avLst/>
          </a:prstGeom>
        </p:spPr>
      </p:pic>
      <p:cxnSp>
        <p:nvCxnSpPr>
          <p:cNvPr id="20" name="Straight Arrow Connector 19">
            <a:extLst>
              <a:ext uri="{FF2B5EF4-FFF2-40B4-BE49-F238E27FC236}">
                <a16:creationId xmlns:a16="http://schemas.microsoft.com/office/drawing/2014/main" id="{6E23FB3C-8181-5D43-ADB4-3082B9282E0B}"/>
              </a:ext>
            </a:extLst>
          </p:cNvPr>
          <p:cNvCxnSpPr>
            <a:cxnSpLocks/>
          </p:cNvCxnSpPr>
          <p:nvPr/>
        </p:nvCxnSpPr>
        <p:spPr>
          <a:xfrm flipV="1">
            <a:off x="3688336" y="2124635"/>
            <a:ext cx="918242" cy="21515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E2C9895-FC90-6249-8FA5-F4EF721E1474}"/>
              </a:ext>
            </a:extLst>
          </p:cNvPr>
          <p:cNvCxnSpPr>
            <a:cxnSpLocks/>
          </p:cNvCxnSpPr>
          <p:nvPr/>
        </p:nvCxnSpPr>
        <p:spPr>
          <a:xfrm flipV="1">
            <a:off x="3695841" y="2232212"/>
            <a:ext cx="910737" cy="63784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D5D41B-6CEA-0444-947A-73FB86344B27}"/>
              </a:ext>
            </a:extLst>
          </p:cNvPr>
          <p:cNvCxnSpPr>
            <a:cxnSpLocks/>
          </p:cNvCxnSpPr>
          <p:nvPr/>
        </p:nvCxnSpPr>
        <p:spPr>
          <a:xfrm flipV="1">
            <a:off x="3688336" y="2279759"/>
            <a:ext cx="1024049" cy="135838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9FB3532-A251-CD40-BD24-D065C02EB7F0}"/>
              </a:ext>
            </a:extLst>
          </p:cNvPr>
          <p:cNvCxnSpPr>
            <a:cxnSpLocks/>
          </p:cNvCxnSpPr>
          <p:nvPr/>
        </p:nvCxnSpPr>
        <p:spPr>
          <a:xfrm flipH="1">
            <a:off x="7168056" y="2279759"/>
            <a:ext cx="225725" cy="77875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954B898-A45C-714A-AA03-4DAAA9728AB6}"/>
              </a:ext>
            </a:extLst>
          </p:cNvPr>
          <p:cNvCxnSpPr>
            <a:cxnSpLocks/>
          </p:cNvCxnSpPr>
          <p:nvPr/>
        </p:nvCxnSpPr>
        <p:spPr>
          <a:xfrm>
            <a:off x="7619507" y="2279758"/>
            <a:ext cx="1206719" cy="114924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85FFA85-43E8-1946-B08D-2BF0CD3DE6B7}"/>
              </a:ext>
            </a:extLst>
          </p:cNvPr>
          <p:cNvCxnSpPr>
            <a:cxnSpLocks/>
          </p:cNvCxnSpPr>
          <p:nvPr/>
        </p:nvCxnSpPr>
        <p:spPr>
          <a:xfrm flipH="1">
            <a:off x="7333060" y="3518297"/>
            <a:ext cx="1468040" cy="61079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F496B47-7655-3246-AB7A-95C50CD56B11}"/>
              </a:ext>
            </a:extLst>
          </p:cNvPr>
          <p:cNvCxnSpPr>
            <a:cxnSpLocks/>
          </p:cNvCxnSpPr>
          <p:nvPr/>
        </p:nvCxnSpPr>
        <p:spPr>
          <a:xfrm flipH="1" flipV="1">
            <a:off x="5577841" y="3290863"/>
            <a:ext cx="1199477" cy="750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BB7990F-0D19-5C45-B085-E3BD91B891ED}"/>
              </a:ext>
            </a:extLst>
          </p:cNvPr>
          <p:cNvCxnSpPr>
            <a:cxnSpLocks/>
          </p:cNvCxnSpPr>
          <p:nvPr/>
        </p:nvCxnSpPr>
        <p:spPr>
          <a:xfrm flipH="1">
            <a:off x="5577841" y="3365863"/>
            <a:ext cx="1199477" cy="160017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DD2D92B-A588-A049-8DA6-C806A9BA2C0A}"/>
              </a:ext>
            </a:extLst>
          </p:cNvPr>
          <p:cNvCxnSpPr>
            <a:cxnSpLocks/>
          </p:cNvCxnSpPr>
          <p:nvPr/>
        </p:nvCxnSpPr>
        <p:spPr>
          <a:xfrm flipH="1" flipV="1">
            <a:off x="5577840" y="3867463"/>
            <a:ext cx="1235710" cy="3362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9ED7C98-FE48-1744-BC1E-2B8892131967}"/>
              </a:ext>
            </a:extLst>
          </p:cNvPr>
          <p:cNvCxnSpPr>
            <a:cxnSpLocks/>
          </p:cNvCxnSpPr>
          <p:nvPr/>
        </p:nvCxnSpPr>
        <p:spPr>
          <a:xfrm flipH="1">
            <a:off x="5577842" y="4203700"/>
            <a:ext cx="1235708" cy="2028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descr="A close up of a logo&#10;&#10;Description automatically generated">
            <a:extLst>
              <a:ext uri="{FF2B5EF4-FFF2-40B4-BE49-F238E27FC236}">
                <a16:creationId xmlns:a16="http://schemas.microsoft.com/office/drawing/2014/main" id="{675800C7-046B-1045-847D-E0E2D712AC69}"/>
              </a:ext>
            </a:extLst>
          </p:cNvPr>
          <p:cNvPicPr>
            <a:picLocks noChangeAspect="1"/>
          </p:cNvPicPr>
          <p:nvPr/>
        </p:nvPicPr>
        <p:blipFill>
          <a:blip r:embed="rId6"/>
          <a:stretch>
            <a:fillRect/>
          </a:stretch>
        </p:blipFill>
        <p:spPr>
          <a:xfrm>
            <a:off x="6756462" y="3022167"/>
            <a:ext cx="560117" cy="560117"/>
          </a:xfrm>
          <a:prstGeom prst="rect">
            <a:avLst/>
          </a:prstGeom>
        </p:spPr>
      </p:pic>
      <p:pic>
        <p:nvPicPr>
          <p:cNvPr id="28" name="Picture 27" descr="A picture containing drawing&#10;&#10;Description automatically generated">
            <a:extLst>
              <a:ext uri="{FF2B5EF4-FFF2-40B4-BE49-F238E27FC236}">
                <a16:creationId xmlns:a16="http://schemas.microsoft.com/office/drawing/2014/main" id="{85C42BFF-C19A-CB4B-B98B-275F5077AD15}"/>
              </a:ext>
            </a:extLst>
          </p:cNvPr>
          <p:cNvPicPr>
            <a:picLocks noChangeAspect="1"/>
          </p:cNvPicPr>
          <p:nvPr/>
        </p:nvPicPr>
        <p:blipFill>
          <a:blip r:embed="rId7"/>
          <a:stretch>
            <a:fillRect/>
          </a:stretch>
        </p:blipFill>
        <p:spPr>
          <a:xfrm>
            <a:off x="6710197" y="3867463"/>
            <a:ext cx="641998" cy="567020"/>
          </a:xfrm>
          <a:prstGeom prst="rect">
            <a:avLst/>
          </a:prstGeom>
        </p:spPr>
      </p:pic>
      <p:pic>
        <p:nvPicPr>
          <p:cNvPr id="39" name="Picture 38" descr="A close up of a box&#10;&#10;Description automatically generated">
            <a:extLst>
              <a:ext uri="{FF2B5EF4-FFF2-40B4-BE49-F238E27FC236}">
                <a16:creationId xmlns:a16="http://schemas.microsoft.com/office/drawing/2014/main" id="{1F8A3688-5BA9-264E-B82C-C55B0EA0B714}"/>
              </a:ext>
            </a:extLst>
          </p:cNvPr>
          <p:cNvPicPr>
            <a:picLocks noChangeAspect="1"/>
          </p:cNvPicPr>
          <p:nvPr/>
        </p:nvPicPr>
        <p:blipFill>
          <a:blip r:embed="rId8"/>
          <a:stretch>
            <a:fillRect/>
          </a:stretch>
        </p:blipFill>
        <p:spPr>
          <a:xfrm>
            <a:off x="4920448" y="3548508"/>
            <a:ext cx="712191" cy="562911"/>
          </a:xfrm>
          <a:prstGeom prst="rect">
            <a:avLst/>
          </a:prstGeom>
        </p:spPr>
      </p:pic>
      <p:pic>
        <p:nvPicPr>
          <p:cNvPr id="40" name="Picture 39" descr="A close up of a box&#10;&#10;Description automatically generated">
            <a:extLst>
              <a:ext uri="{FF2B5EF4-FFF2-40B4-BE49-F238E27FC236}">
                <a16:creationId xmlns:a16="http://schemas.microsoft.com/office/drawing/2014/main" id="{5E9C92DB-DDBA-E246-BB4A-8BE563D8B95E}"/>
              </a:ext>
            </a:extLst>
          </p:cNvPr>
          <p:cNvPicPr>
            <a:picLocks noChangeAspect="1"/>
          </p:cNvPicPr>
          <p:nvPr/>
        </p:nvPicPr>
        <p:blipFill>
          <a:blip r:embed="rId8"/>
          <a:stretch>
            <a:fillRect/>
          </a:stretch>
        </p:blipFill>
        <p:spPr>
          <a:xfrm>
            <a:off x="4920447" y="4111419"/>
            <a:ext cx="712191" cy="562911"/>
          </a:xfrm>
          <a:prstGeom prst="rect">
            <a:avLst/>
          </a:prstGeom>
        </p:spPr>
      </p:pic>
      <p:pic>
        <p:nvPicPr>
          <p:cNvPr id="42" name="Picture 41" descr="A picture containing computer, table&#10;&#10;Description automatically generated">
            <a:extLst>
              <a:ext uri="{FF2B5EF4-FFF2-40B4-BE49-F238E27FC236}">
                <a16:creationId xmlns:a16="http://schemas.microsoft.com/office/drawing/2014/main" id="{1BA4645E-904B-544E-BB45-4F291E925786}"/>
              </a:ext>
            </a:extLst>
          </p:cNvPr>
          <p:cNvPicPr>
            <a:picLocks noChangeAspect="1"/>
          </p:cNvPicPr>
          <p:nvPr/>
        </p:nvPicPr>
        <p:blipFill>
          <a:blip r:embed="rId9"/>
          <a:stretch>
            <a:fillRect/>
          </a:stretch>
        </p:blipFill>
        <p:spPr>
          <a:xfrm>
            <a:off x="4875439" y="2990993"/>
            <a:ext cx="757200" cy="585399"/>
          </a:xfrm>
          <a:prstGeom prst="rect">
            <a:avLst/>
          </a:prstGeom>
        </p:spPr>
      </p:pic>
      <p:pic>
        <p:nvPicPr>
          <p:cNvPr id="44" name="Picture 43" descr="A picture containing computer, table&#10;&#10;Description automatically generated">
            <a:extLst>
              <a:ext uri="{FF2B5EF4-FFF2-40B4-BE49-F238E27FC236}">
                <a16:creationId xmlns:a16="http://schemas.microsoft.com/office/drawing/2014/main" id="{C8046E5F-C345-A444-827A-C673A6F06315}"/>
              </a:ext>
            </a:extLst>
          </p:cNvPr>
          <p:cNvPicPr>
            <a:picLocks noChangeAspect="1"/>
          </p:cNvPicPr>
          <p:nvPr/>
        </p:nvPicPr>
        <p:blipFill>
          <a:blip r:embed="rId9"/>
          <a:stretch>
            <a:fillRect/>
          </a:stretch>
        </p:blipFill>
        <p:spPr>
          <a:xfrm>
            <a:off x="4881789" y="4652796"/>
            <a:ext cx="757200" cy="585399"/>
          </a:xfrm>
          <a:prstGeom prst="rect">
            <a:avLst/>
          </a:prstGeom>
        </p:spPr>
      </p:pic>
    </p:spTree>
    <p:extLst>
      <p:ext uri="{BB962C8B-B14F-4D97-AF65-F5344CB8AC3E}">
        <p14:creationId xmlns:p14="http://schemas.microsoft.com/office/powerpoint/2010/main" val="351191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up)">
                                      <p:cBhvr>
                                        <p:cTn id="34" dur="500"/>
                                        <p:tgtEl>
                                          <p:spTgt spid="36"/>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wipe(right)">
                                      <p:cBhvr>
                                        <p:cTn id="38" dur="500"/>
                                        <p:tgtEl>
                                          <p:spTgt spid="51"/>
                                        </p:tgtEl>
                                      </p:cBhvr>
                                    </p:animEffect>
                                  </p:childTnLst>
                                </p:cTn>
                              </p:par>
                            </p:childTnLst>
                          </p:cTn>
                        </p:par>
                        <p:par>
                          <p:cTn id="39" fill="hold">
                            <p:stCondLst>
                              <p:cond delay="1000"/>
                            </p:stCondLst>
                            <p:childTnLst>
                              <p:par>
                                <p:cTn id="40" presetID="9" presetClass="entr" presetSubtype="0" fill="hold"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dissolve">
                                      <p:cBhvr>
                                        <p:cTn id="42" dur="500"/>
                                        <p:tgtEl>
                                          <p:spTgt spid="42"/>
                                        </p:tgtEl>
                                      </p:cBhvr>
                                    </p:animEffect>
                                  </p:childTnLst>
                                </p:cTn>
                              </p:par>
                            </p:childTnLst>
                          </p:cTn>
                        </p:par>
                        <p:par>
                          <p:cTn id="43" fill="hold">
                            <p:stCondLst>
                              <p:cond delay="1500"/>
                            </p:stCondLst>
                            <p:childTnLst>
                              <p:par>
                                <p:cTn id="44" presetID="22" presetClass="entr" presetSubtype="2" fill="hold" nodeType="after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wipe(right)">
                                      <p:cBhvr>
                                        <p:cTn id="46" dur="500"/>
                                        <p:tgtEl>
                                          <p:spTgt spid="55"/>
                                        </p:tgtEl>
                                      </p:cBhvr>
                                    </p:animEffect>
                                  </p:childTnLst>
                                </p:cTn>
                              </p:par>
                            </p:childTnLst>
                          </p:cTn>
                        </p:par>
                        <p:par>
                          <p:cTn id="47" fill="hold">
                            <p:stCondLst>
                              <p:cond delay="2000"/>
                            </p:stCondLst>
                            <p:childTnLst>
                              <p:par>
                                <p:cTn id="48" presetID="9" presetClass="entr" presetSubtype="0" fill="hold" nodeType="after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dissolve">
                                      <p:cBhvr>
                                        <p:cTn id="50" dur="500"/>
                                        <p:tgtEl>
                                          <p:spTgt spid="44"/>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dissolv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left)">
                                      <p:cBhvr>
                                        <p:cTn id="60" dur="500"/>
                                        <p:tgtEl>
                                          <p:spTgt spid="4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wipe(right)">
                                      <p:cBhvr>
                                        <p:cTn id="65" dur="500"/>
                                        <p:tgtEl>
                                          <p:spTgt spid="43"/>
                                        </p:tgtEl>
                                      </p:cBhvr>
                                    </p:animEffect>
                                  </p:childTnLst>
                                </p:cTn>
                              </p:par>
                            </p:childTnLst>
                          </p:cTn>
                        </p:par>
                        <p:par>
                          <p:cTn id="66" fill="hold">
                            <p:stCondLst>
                              <p:cond delay="500"/>
                            </p:stCondLst>
                            <p:childTnLst>
                              <p:par>
                                <p:cTn id="67" presetID="9" presetClass="entr" presetSubtype="0" fill="hold" nodeType="after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dissolve">
                                      <p:cBhvr>
                                        <p:cTn id="69" dur="500"/>
                                        <p:tgtEl>
                                          <p:spTgt spid="28"/>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wipe(down)">
                                      <p:cBhvr>
                                        <p:cTn id="74" dur="500"/>
                                        <p:tgtEl>
                                          <p:spTgt spid="58"/>
                                        </p:tgtEl>
                                      </p:cBhvr>
                                    </p:animEffect>
                                  </p:childTnLst>
                                </p:cTn>
                              </p:par>
                            </p:childTnLst>
                          </p:cTn>
                        </p:par>
                        <p:par>
                          <p:cTn id="75" fill="hold">
                            <p:stCondLst>
                              <p:cond delay="500"/>
                            </p:stCondLst>
                            <p:childTnLst>
                              <p:par>
                                <p:cTn id="76" presetID="9" presetClass="entr" presetSubtype="0" fill="hold" nodeType="after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dissolve">
                                      <p:cBhvr>
                                        <p:cTn id="78" dur="500"/>
                                        <p:tgtEl>
                                          <p:spTgt spid="39"/>
                                        </p:tgtEl>
                                      </p:cBhvr>
                                    </p:animEffect>
                                  </p:childTnLst>
                                </p:cTn>
                              </p:par>
                            </p:childTnLst>
                          </p:cTn>
                        </p:par>
                        <p:par>
                          <p:cTn id="79" fill="hold">
                            <p:stCondLst>
                              <p:cond delay="1000"/>
                            </p:stCondLst>
                            <p:childTnLst>
                              <p:par>
                                <p:cTn id="80" presetID="22" presetClass="entr" presetSubtype="2" fill="hold" nodeType="afterEffect">
                                  <p:stCondLst>
                                    <p:cond delay="0"/>
                                  </p:stCondLst>
                                  <p:childTnLst>
                                    <p:set>
                                      <p:cBhvr>
                                        <p:cTn id="81" dur="1" fill="hold">
                                          <p:stCondLst>
                                            <p:cond delay="0"/>
                                          </p:stCondLst>
                                        </p:cTn>
                                        <p:tgtEl>
                                          <p:spTgt spid="61"/>
                                        </p:tgtEl>
                                        <p:attrNameLst>
                                          <p:attrName>style.visibility</p:attrName>
                                        </p:attrNameLst>
                                      </p:cBhvr>
                                      <p:to>
                                        <p:strVal val="visible"/>
                                      </p:to>
                                    </p:set>
                                    <p:animEffect transition="in" filter="wipe(right)">
                                      <p:cBhvr>
                                        <p:cTn id="82" dur="500"/>
                                        <p:tgtEl>
                                          <p:spTgt spid="61"/>
                                        </p:tgtEl>
                                      </p:cBhvr>
                                    </p:animEffect>
                                  </p:childTnLst>
                                </p:cTn>
                              </p:par>
                            </p:childTnLst>
                          </p:cTn>
                        </p:par>
                        <p:par>
                          <p:cTn id="83" fill="hold">
                            <p:stCondLst>
                              <p:cond delay="1500"/>
                            </p:stCondLst>
                            <p:childTnLst>
                              <p:par>
                                <p:cTn id="84" presetID="9" presetClass="entr" presetSubtype="0" fill="hold" nodeType="after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dissolve">
                                      <p:cBhvr>
                                        <p:cTn id="8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Verify Your Docker Installation</a:t>
            </a:r>
          </a:p>
        </p:txBody>
      </p:sp>
    </p:spTree>
    <p:extLst>
      <p:ext uri="{BB962C8B-B14F-4D97-AF65-F5344CB8AC3E}">
        <p14:creationId xmlns:p14="http://schemas.microsoft.com/office/powerpoint/2010/main" val="38464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44FBA77-E7C9-9D4A-BF36-10A2CF3BA099}"/>
              </a:ext>
            </a:extLst>
          </p:cNvPr>
          <p:cNvGrpSpPr/>
          <p:nvPr/>
        </p:nvGrpSpPr>
        <p:grpSpPr>
          <a:xfrm>
            <a:off x="5222221" y="2801128"/>
            <a:ext cx="2756664" cy="3942933"/>
            <a:chOff x="7349119" y="2323723"/>
            <a:chExt cx="2756664" cy="3942933"/>
          </a:xfrm>
        </p:grpSpPr>
        <p:pic>
          <p:nvPicPr>
            <p:cNvPr id="14" name="Picture 13">
              <a:extLst>
                <a:ext uri="{FF2B5EF4-FFF2-40B4-BE49-F238E27FC236}">
                  <a16:creationId xmlns:a16="http://schemas.microsoft.com/office/drawing/2014/main" id="{A81F5531-FFE8-FE4E-A571-5727FE4926B0}"/>
                </a:ext>
              </a:extLst>
            </p:cNvPr>
            <p:cNvPicPr>
              <a:picLocks noChangeAspect="1"/>
            </p:cNvPicPr>
            <p:nvPr/>
          </p:nvPicPr>
          <p:blipFill>
            <a:blip r:embed="rId3"/>
            <a:stretch>
              <a:fillRect/>
            </a:stretch>
          </p:blipFill>
          <p:spPr>
            <a:xfrm>
              <a:off x="7349119" y="2323723"/>
              <a:ext cx="2756664" cy="3942933"/>
            </a:xfrm>
            <a:prstGeom prst="rect">
              <a:avLst/>
            </a:prstGeom>
          </p:spPr>
        </p:pic>
        <p:sp>
          <p:nvSpPr>
            <p:cNvPr id="15" name="TextBox 14">
              <a:extLst>
                <a:ext uri="{FF2B5EF4-FFF2-40B4-BE49-F238E27FC236}">
                  <a16:creationId xmlns:a16="http://schemas.microsoft.com/office/drawing/2014/main" id="{ADB83E9E-65FF-B245-8B75-4985CE3E0B5E}"/>
                </a:ext>
              </a:extLst>
            </p:cNvPr>
            <p:cNvSpPr txBox="1"/>
            <p:nvPr/>
          </p:nvSpPr>
          <p:spPr>
            <a:xfrm>
              <a:off x="7492290" y="4958440"/>
              <a:ext cx="912429" cy="323165"/>
            </a:xfrm>
            <a:prstGeom prst="rect">
              <a:avLst/>
            </a:prstGeom>
            <a:noFill/>
          </p:spPr>
          <p:txBody>
            <a:bodyPr wrap="none" rtlCol="0">
              <a:spAutoFit/>
            </a:bodyPr>
            <a:lstStyle/>
            <a:p>
              <a:r>
                <a:rPr lang="en-US" sz="1450" dirty="0">
                  <a:solidFill>
                    <a:schemeClr val="bg1"/>
                  </a:solidFill>
                </a:rPr>
                <a:t>krismiller</a:t>
              </a:r>
            </a:p>
          </p:txBody>
        </p:sp>
      </p:gr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Open/start Docker Desktop</a:t>
            </a:r>
          </a:p>
          <a:p>
            <a:r>
              <a:rPr lang="en-US" dirty="0"/>
              <a:t>Log on with your Docker Hub account</a:t>
            </a:r>
          </a:p>
        </p:txBody>
      </p:sp>
      <p:pic>
        <p:nvPicPr>
          <p:cNvPr id="12" name="Picture 11">
            <a:extLst>
              <a:ext uri="{FF2B5EF4-FFF2-40B4-BE49-F238E27FC236}">
                <a16:creationId xmlns:a16="http://schemas.microsoft.com/office/drawing/2014/main" id="{E0AA4A38-5F5E-454F-B1D6-CB8B53922F29}"/>
              </a:ext>
            </a:extLst>
          </p:cNvPr>
          <p:cNvPicPr>
            <a:picLocks noChangeAspect="1"/>
          </p:cNvPicPr>
          <p:nvPr/>
        </p:nvPicPr>
        <p:blipFill>
          <a:blip r:embed="rId4"/>
          <a:stretch>
            <a:fillRect/>
          </a:stretch>
        </p:blipFill>
        <p:spPr>
          <a:xfrm>
            <a:off x="233669" y="2902744"/>
            <a:ext cx="4855499" cy="2742276"/>
          </a:xfrm>
          <a:prstGeom prst="rect">
            <a:avLst/>
          </a:prstGeom>
        </p:spPr>
      </p:pic>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Sign In to Docker Desktop</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13</a:t>
            </a:fld>
            <a:endParaRPr lang="en-US" dirty="0"/>
          </a:p>
        </p:txBody>
      </p:sp>
      <p:sp>
        <p:nvSpPr>
          <p:cNvPr id="10" name="Rectangle 9">
            <a:extLst>
              <a:ext uri="{FF2B5EF4-FFF2-40B4-BE49-F238E27FC236}">
                <a16:creationId xmlns:a16="http://schemas.microsoft.com/office/drawing/2014/main" id="{DF845C86-78D6-6F41-99E9-2B2A9C097056}"/>
              </a:ext>
            </a:extLst>
          </p:cNvPr>
          <p:cNvSpPr/>
          <p:nvPr/>
        </p:nvSpPr>
        <p:spPr>
          <a:xfrm>
            <a:off x="4055692" y="4729587"/>
            <a:ext cx="957470"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152AF0-1DD2-BE41-8AA7-773BA9A81B6D}"/>
              </a:ext>
            </a:extLst>
          </p:cNvPr>
          <p:cNvSpPr/>
          <p:nvPr/>
        </p:nvSpPr>
        <p:spPr>
          <a:xfrm>
            <a:off x="5222220" y="5420484"/>
            <a:ext cx="2756663"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7C122AE-FF9F-494A-824D-4E0AF8F9D4B4}"/>
              </a:ext>
            </a:extLst>
          </p:cNvPr>
          <p:cNvSpPr/>
          <p:nvPr/>
        </p:nvSpPr>
        <p:spPr>
          <a:xfrm>
            <a:off x="5247747" y="3050146"/>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13A70E66-CF81-724B-B735-114C5DEA0ED3}"/>
              </a:ext>
            </a:extLst>
          </p:cNvPr>
          <p:cNvGrpSpPr/>
          <p:nvPr/>
        </p:nvGrpSpPr>
        <p:grpSpPr>
          <a:xfrm>
            <a:off x="8345971" y="1557562"/>
            <a:ext cx="3179392" cy="4839725"/>
            <a:chOff x="8740213" y="1557562"/>
            <a:chExt cx="3179392" cy="4839725"/>
          </a:xfrm>
        </p:grpSpPr>
        <p:pic>
          <p:nvPicPr>
            <p:cNvPr id="18" name="Picture 17" descr="A screen shot of a computer&#10;&#10;Description automatically generated">
              <a:extLst>
                <a:ext uri="{FF2B5EF4-FFF2-40B4-BE49-F238E27FC236}">
                  <a16:creationId xmlns:a16="http://schemas.microsoft.com/office/drawing/2014/main" id="{D284AEDA-1771-414E-AFFD-2851D78E48A4}"/>
                </a:ext>
              </a:extLst>
            </p:cNvPr>
            <p:cNvPicPr>
              <a:picLocks noChangeAspect="1"/>
            </p:cNvPicPr>
            <p:nvPr/>
          </p:nvPicPr>
          <p:blipFill>
            <a:blip r:embed="rId5"/>
            <a:stretch>
              <a:fillRect/>
            </a:stretch>
          </p:blipFill>
          <p:spPr>
            <a:xfrm>
              <a:off x="8740213" y="4406151"/>
              <a:ext cx="2443667" cy="1991136"/>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B050F4E9-C102-2840-A755-392F054F698D}"/>
                </a:ext>
              </a:extLst>
            </p:cNvPr>
            <p:cNvPicPr>
              <a:picLocks noChangeAspect="1"/>
            </p:cNvPicPr>
            <p:nvPr/>
          </p:nvPicPr>
          <p:blipFill>
            <a:blip r:embed="rId6"/>
            <a:stretch>
              <a:fillRect/>
            </a:stretch>
          </p:blipFill>
          <p:spPr>
            <a:xfrm>
              <a:off x="9162943" y="1557562"/>
              <a:ext cx="2756662" cy="3645173"/>
            </a:xfrm>
            <a:prstGeom prst="rect">
              <a:avLst/>
            </a:prstGeom>
          </p:spPr>
        </p:pic>
      </p:grpSp>
      <p:sp>
        <p:nvSpPr>
          <p:cNvPr id="20" name="Rectangle 19">
            <a:extLst>
              <a:ext uri="{FF2B5EF4-FFF2-40B4-BE49-F238E27FC236}">
                <a16:creationId xmlns:a16="http://schemas.microsoft.com/office/drawing/2014/main" id="{9853620B-996A-8342-B505-BD5E962C03BC}"/>
              </a:ext>
            </a:extLst>
          </p:cNvPr>
          <p:cNvSpPr/>
          <p:nvPr/>
        </p:nvSpPr>
        <p:spPr>
          <a:xfrm>
            <a:off x="8781463" y="3810074"/>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91C8C0F-573E-0F47-A1D6-06286829F0FB}"/>
              </a:ext>
            </a:extLst>
          </p:cNvPr>
          <p:cNvSpPr/>
          <p:nvPr/>
        </p:nvSpPr>
        <p:spPr>
          <a:xfrm>
            <a:off x="8781462" y="1850340"/>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180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dissolv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500"/>
                                        <p:tgtEl>
                                          <p:spTgt spid="16"/>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dissolve">
                                      <p:cBhvr>
                                        <p:cTn id="29" dur="500"/>
                                        <p:tgtEl>
                                          <p:spTgt spid="13"/>
                                        </p:tgtEl>
                                      </p:cBhvr>
                                    </p:animEffect>
                                  </p:childTnLst>
                                </p:cTn>
                              </p:par>
                            </p:childTnLst>
                          </p:cTn>
                        </p:par>
                        <p:par>
                          <p:cTn id="30" fill="hold">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dissolve">
                                      <p:cBhvr>
                                        <p:cTn id="33" dur="500"/>
                                        <p:tgtEl>
                                          <p:spTgt spid="11"/>
                                        </p:tgtEl>
                                      </p:cBhvr>
                                    </p:animEffect>
                                  </p:childTnLst>
                                </p:cTn>
                              </p:par>
                            </p:childTnLst>
                          </p:cTn>
                        </p:par>
                        <p:par>
                          <p:cTn id="34" fill="hold">
                            <p:stCondLst>
                              <p:cond delay="1500"/>
                            </p:stCondLst>
                            <p:childTnLst>
                              <p:par>
                                <p:cTn id="35" presetID="9" presetClass="entr" presetSubtype="0" fill="hold" nodeType="afterEffect">
                                  <p:stCondLst>
                                    <p:cond delay="1000"/>
                                  </p:stCondLst>
                                  <p:childTnLst>
                                    <p:set>
                                      <p:cBhvr>
                                        <p:cTn id="36" dur="1" fill="hold">
                                          <p:stCondLst>
                                            <p:cond delay="0"/>
                                          </p:stCondLst>
                                        </p:cTn>
                                        <p:tgtEl>
                                          <p:spTgt spid="19"/>
                                        </p:tgtEl>
                                        <p:attrNameLst>
                                          <p:attrName>style.visibility</p:attrName>
                                        </p:attrNameLst>
                                      </p:cBhvr>
                                      <p:to>
                                        <p:strVal val="visible"/>
                                      </p:to>
                                    </p:set>
                                    <p:animEffect transition="in" filter="dissolve">
                                      <p:cBhvr>
                                        <p:cTn id="37" dur="500"/>
                                        <p:tgtEl>
                                          <p:spTgt spid="19"/>
                                        </p:tgtEl>
                                      </p:cBhvr>
                                    </p:animEffect>
                                  </p:childTnLst>
                                </p:cTn>
                              </p:par>
                            </p:childTnLst>
                          </p:cTn>
                        </p:par>
                        <p:par>
                          <p:cTn id="38" fill="hold">
                            <p:stCondLst>
                              <p:cond delay="3000"/>
                            </p:stCondLst>
                            <p:childTnLst>
                              <p:par>
                                <p:cTn id="39" presetID="9" presetClass="entr" presetSubtype="0" fill="hold" grpId="0"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dissolve">
                                      <p:cBhvr>
                                        <p:cTn id="41" dur="500"/>
                                        <p:tgtEl>
                                          <p:spTgt spid="21"/>
                                        </p:tgtEl>
                                      </p:cBhvr>
                                    </p:animEffect>
                                  </p:childTnLst>
                                </p:cTn>
                              </p:par>
                            </p:childTnLst>
                          </p:cTn>
                        </p:par>
                        <p:par>
                          <p:cTn id="42" fill="hold">
                            <p:stCondLst>
                              <p:cond delay="3500"/>
                            </p:stCondLst>
                            <p:childTnLst>
                              <p:par>
                                <p:cTn id="43" presetID="9" presetClass="entr" presetSubtype="0"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dissolve">
                                      <p:cBhvr>
                                        <p:cTn id="4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11" grpId="0" animBg="1"/>
      <p:bldP spid="13" grpId="0" animBg="1"/>
      <p:bldP spid="20"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Verify Your</a:t>
            </a:r>
            <a:r>
              <a:rPr lang="en-US" baseline="0" dirty="0"/>
              <a:t> Docker Installation</a:t>
            </a:r>
            <a:endParaRPr lang="en-US" dirty="0"/>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 your preferred terminal (bash, PowerShell, </a:t>
            </a:r>
            <a:r>
              <a:rPr lang="en-US" dirty="0" err="1"/>
              <a:t>zsh</a:t>
            </a:r>
            <a:r>
              <a:rPr lang="en-US" dirty="0"/>
              <a:t>, etc.)</a:t>
            </a:r>
          </a:p>
          <a:p>
            <a:r>
              <a:rPr lang="en-US" dirty="0"/>
              <a:t>Enter the commands:</a:t>
            </a:r>
          </a:p>
          <a:p>
            <a:pPr marL="457200" lvl="1" indent="0">
              <a:buNone/>
            </a:pPr>
            <a:r>
              <a:rPr lang="en-US" sz="2800" b="1" i="1" dirty="0">
                <a:solidFill>
                  <a:srgbClr val="FFFF00"/>
                </a:solidFill>
              </a:rPr>
              <a:t>docker --version</a:t>
            </a:r>
          </a:p>
          <a:p>
            <a:pPr marL="457200" lvl="1" indent="0">
              <a:buNone/>
            </a:pPr>
            <a:r>
              <a:rPr lang="en-US" sz="2800" b="1" i="1" dirty="0">
                <a:solidFill>
                  <a:srgbClr val="FFFF00"/>
                </a:solidFill>
              </a:rPr>
              <a:t>docker info</a:t>
            </a:r>
          </a:p>
          <a:p>
            <a:pPr marL="457200" lvl="1" indent="0">
              <a:buNone/>
            </a:pPr>
            <a:r>
              <a:rPr lang="en-US" sz="2800" b="1" i="1" dirty="0">
                <a:solidFill>
                  <a:srgbClr val="FFFF00"/>
                </a:solidFill>
              </a:rPr>
              <a:t>docker run hello-world</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14</a:t>
            </a:fld>
            <a:endParaRPr lang="en-US" dirty="0"/>
          </a:p>
        </p:txBody>
      </p:sp>
    </p:spTree>
    <p:extLst>
      <p:ext uri="{BB962C8B-B14F-4D97-AF65-F5344CB8AC3E}">
        <p14:creationId xmlns:p14="http://schemas.microsoft.com/office/powerpoint/2010/main" val="268826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docker --version" descr="docker --version">
            <a:hlinkClick r:id="" action="ppaction://media"/>
            <a:extLst>
              <a:ext uri="{FF2B5EF4-FFF2-40B4-BE49-F238E27FC236}">
                <a16:creationId xmlns:a16="http://schemas.microsoft.com/office/drawing/2014/main" id="{A40C71A9-3CC2-CE48-BD12-EB7ADC9C046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
        <p:nvSpPr>
          <p:cNvPr id="12" name="Rectangle 11">
            <a:extLst>
              <a:ext uri="{FF2B5EF4-FFF2-40B4-BE49-F238E27FC236}">
                <a16:creationId xmlns:a16="http://schemas.microsoft.com/office/drawing/2014/main" id="{C6EF1229-839D-814F-8C37-D65660506E0B}"/>
              </a:ext>
            </a:extLst>
          </p:cNvPr>
          <p:cNvSpPr/>
          <p:nvPr/>
        </p:nvSpPr>
        <p:spPr>
          <a:xfrm>
            <a:off x="363686" y="538504"/>
            <a:ext cx="3216641"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3FB6DB2-5189-C04E-A847-7423D859EF76}"/>
              </a:ext>
            </a:extLst>
          </p:cNvPr>
          <p:cNvCxnSpPr>
            <a:cxnSpLocks/>
            <a:stCxn id="15" idx="0"/>
          </p:cNvCxnSpPr>
          <p:nvPr/>
        </p:nvCxnSpPr>
        <p:spPr>
          <a:xfrm flipV="1">
            <a:off x="1703139" y="804674"/>
            <a:ext cx="968693"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7D54B8-EEB2-A74E-A883-2A7402EACA06}"/>
              </a:ext>
            </a:extLst>
          </p:cNvPr>
          <p:cNvSpPr txBox="1"/>
          <p:nvPr/>
        </p:nvSpPr>
        <p:spPr>
          <a:xfrm>
            <a:off x="1023177" y="2221268"/>
            <a:ext cx="1359924" cy="369332"/>
          </a:xfrm>
          <a:prstGeom prst="rect">
            <a:avLst/>
          </a:prstGeom>
          <a:noFill/>
        </p:spPr>
        <p:txBody>
          <a:bodyPr wrap="none" rtlCol="0">
            <a:spAutoFit/>
          </a:bodyPr>
          <a:lstStyle/>
          <a:p>
            <a:r>
              <a:rPr lang="en-US" dirty="0">
                <a:solidFill>
                  <a:srgbClr val="FFFF00"/>
                </a:solidFill>
              </a:rPr>
              <a:t>Release Year</a:t>
            </a:r>
          </a:p>
        </p:txBody>
      </p:sp>
      <p:sp>
        <p:nvSpPr>
          <p:cNvPr id="16" name="TextBox 15">
            <a:extLst>
              <a:ext uri="{FF2B5EF4-FFF2-40B4-BE49-F238E27FC236}">
                <a16:creationId xmlns:a16="http://schemas.microsoft.com/office/drawing/2014/main" id="{F0B7BC8E-F4DF-8446-869A-D97D90092C50}"/>
              </a:ext>
            </a:extLst>
          </p:cNvPr>
          <p:cNvSpPr txBox="1"/>
          <p:nvPr/>
        </p:nvSpPr>
        <p:spPr>
          <a:xfrm>
            <a:off x="2727188" y="2221268"/>
            <a:ext cx="1595565" cy="369332"/>
          </a:xfrm>
          <a:prstGeom prst="rect">
            <a:avLst/>
          </a:prstGeom>
          <a:noFill/>
        </p:spPr>
        <p:txBody>
          <a:bodyPr wrap="none" rtlCol="0">
            <a:spAutoFit/>
          </a:bodyPr>
          <a:lstStyle/>
          <a:p>
            <a:r>
              <a:rPr lang="en-US" dirty="0">
                <a:solidFill>
                  <a:srgbClr val="FFFF00"/>
                </a:solidFill>
              </a:rPr>
              <a:t>Release Month</a:t>
            </a:r>
          </a:p>
        </p:txBody>
      </p:sp>
      <p:cxnSp>
        <p:nvCxnSpPr>
          <p:cNvPr id="17" name="Straight Arrow Connector 16">
            <a:extLst>
              <a:ext uri="{FF2B5EF4-FFF2-40B4-BE49-F238E27FC236}">
                <a16:creationId xmlns:a16="http://schemas.microsoft.com/office/drawing/2014/main" id="{20D4C79B-1119-AB46-98E3-54696361B5EF}"/>
              </a:ext>
            </a:extLst>
          </p:cNvPr>
          <p:cNvCxnSpPr>
            <a:cxnSpLocks/>
            <a:stCxn id="16" idx="0"/>
          </p:cNvCxnSpPr>
          <p:nvPr/>
        </p:nvCxnSpPr>
        <p:spPr>
          <a:xfrm flipH="1" flipV="1">
            <a:off x="3063063" y="804674"/>
            <a:ext cx="461908"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312F037-4605-0F4E-B0EB-E590EEBEF02A}"/>
              </a:ext>
            </a:extLst>
          </p:cNvPr>
          <p:cNvSpPr/>
          <p:nvPr/>
        </p:nvSpPr>
        <p:spPr>
          <a:xfrm>
            <a:off x="2518300" y="561975"/>
            <a:ext cx="762637" cy="2762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126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84"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dissolv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outVertic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dissolv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3" fill="hold" display="0">
                  <p:stCondLst>
                    <p:cond delay="indefinite"/>
                  </p:stCondLst>
                </p:cTn>
                <p:tgtEl>
                  <p:spTgt spid="11"/>
                </p:tgtEl>
              </p:cMediaNode>
            </p:video>
            <p:seq concurrent="1" nextAc="seek">
              <p:cTn id="34" restart="whenNotActive" fill="hold" evtFilter="cancelBubble" nodeType="interactiveSeq">
                <p:stCondLst>
                  <p:cond evt="onClick" delay="0">
                    <p:tgtEl>
                      <p:spTgt spid="11"/>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11"/>
                                        </p:tgtEl>
                                      </p:cBhvr>
                                    </p:cmd>
                                  </p:childTnLst>
                                </p:cTn>
                              </p:par>
                            </p:childTnLst>
                          </p:cTn>
                        </p:par>
                      </p:childTnLst>
                    </p:cTn>
                  </p:par>
                </p:childTnLst>
              </p:cTn>
              <p:nextCondLst>
                <p:cond evt="onClick" delay="0">
                  <p:tgtEl>
                    <p:spTgt spid="11"/>
                  </p:tgtEl>
                </p:cond>
              </p:nextCondLst>
            </p:seq>
          </p:childTnLst>
        </p:cTn>
      </p:par>
    </p:tnLst>
    <p:bldLst>
      <p:bldP spid="12" grpId="0" animBg="1"/>
      <p:bldP spid="15" grpId="0"/>
      <p:bldP spid="16" grpId="0"/>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info" descr="docker info">
            <a:hlinkClick r:id="" action="ppaction://media"/>
            <a:extLst>
              <a:ext uri="{FF2B5EF4-FFF2-40B4-BE49-F238E27FC236}">
                <a16:creationId xmlns:a16="http://schemas.microsoft.com/office/drawing/2014/main" id="{C9DC8D77-6C17-5745-834D-350FD554F10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90378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6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run hello-world" descr="docker run hello-world">
            <a:hlinkClick r:id="" action="ppaction://media"/>
            <a:extLst>
              <a:ext uri="{FF2B5EF4-FFF2-40B4-BE49-F238E27FC236}">
                <a16:creationId xmlns:a16="http://schemas.microsoft.com/office/drawing/2014/main" id="{A20B172C-2AF9-7646-9A2F-770FF814348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0"/>
            <a:ext cx="11482405" cy="6853237"/>
          </a:xfrm>
          <a:prstGeom prst="rect">
            <a:avLst/>
          </a:prstGeom>
        </p:spPr>
      </p:pic>
      <p:sp>
        <p:nvSpPr>
          <p:cNvPr id="4" name="Rectangle 3">
            <a:extLst>
              <a:ext uri="{FF2B5EF4-FFF2-40B4-BE49-F238E27FC236}">
                <a16:creationId xmlns:a16="http://schemas.microsoft.com/office/drawing/2014/main" id="{A4A93C59-B990-B64E-A797-E22FC466AD82}"/>
              </a:ext>
            </a:extLst>
          </p:cNvPr>
          <p:cNvSpPr/>
          <p:nvPr/>
        </p:nvSpPr>
        <p:spPr>
          <a:xfrm>
            <a:off x="372976" y="763930"/>
            <a:ext cx="10587790" cy="6923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FF1D93-6DF8-7546-A963-834250CC5A6D}"/>
              </a:ext>
            </a:extLst>
          </p:cNvPr>
          <p:cNvSpPr/>
          <p:nvPr/>
        </p:nvSpPr>
        <p:spPr>
          <a:xfrm>
            <a:off x="354797" y="1580607"/>
            <a:ext cx="11271146" cy="23382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32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96"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2"/>
                </p:tgtEl>
              </p:cMediaNode>
            </p:video>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
                                        </p:tgtEl>
                                      </p:cBhvr>
                                    </p:cmd>
                                  </p:childTnLst>
                                </p:cTn>
                              </p:par>
                            </p:childTnLst>
                          </p:cTn>
                        </p:par>
                      </p:childTnLst>
                    </p:cTn>
                  </p:par>
                </p:childTnLst>
              </p:cTn>
              <p:nextCondLst>
                <p:cond evt="onClick" delay="0">
                  <p:tgtEl>
                    <p:spTgt spid="2"/>
                  </p:tgtEl>
                </p:cond>
              </p:nextCondLst>
            </p:seq>
          </p:childTnLst>
        </p:cTn>
      </p:par>
    </p:tnLst>
    <p:bldLst>
      <p:bldP spid="4"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Create a Docker Image</a:t>
            </a:r>
          </a:p>
        </p:txBody>
      </p:sp>
    </p:spTree>
    <p:extLst>
      <p:ext uri="{BB962C8B-B14F-4D97-AF65-F5344CB8AC3E}">
        <p14:creationId xmlns:p14="http://schemas.microsoft.com/office/powerpoint/2010/main" val="89913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Immutable templates for Docker Containers</a:t>
            </a:r>
          </a:p>
          <a:p>
            <a:r>
              <a:rPr lang="en-US" dirty="0"/>
              <a:t>Built using a </a:t>
            </a:r>
            <a:r>
              <a:rPr lang="en-US" dirty="0" err="1">
                <a:solidFill>
                  <a:srgbClr val="FFFF00"/>
                </a:solidFill>
              </a:rPr>
              <a:t>Dockerfile</a:t>
            </a:r>
            <a:r>
              <a:rPr lang="en-US" dirty="0">
                <a:solidFill>
                  <a:srgbClr val="FFFF00"/>
                </a:solidFill>
              </a:rPr>
              <a:t> </a:t>
            </a:r>
            <a:r>
              <a:rPr lang="en-US" dirty="0"/>
              <a:t>with all required binaries, packages, etc.</a:t>
            </a:r>
          </a:p>
          <a:p>
            <a:r>
              <a:rPr lang="en-US" dirty="0"/>
              <a:t>List your Docker Images with the terminal command:</a:t>
            </a:r>
          </a:p>
          <a:p>
            <a:pPr marL="457200" lvl="1" indent="0">
              <a:buNone/>
            </a:pPr>
            <a:r>
              <a:rPr lang="en-US" sz="2800" b="1" i="1" dirty="0">
                <a:solidFill>
                  <a:srgbClr val="FFFF00"/>
                </a:solidFill>
              </a:rPr>
              <a:t>docker image ls</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19</a:t>
            </a:fld>
            <a:endParaRPr lang="en-US" dirty="0"/>
          </a:p>
        </p:txBody>
      </p:sp>
    </p:spTree>
    <p:extLst>
      <p:ext uri="{BB962C8B-B14F-4D97-AF65-F5344CB8AC3E}">
        <p14:creationId xmlns:p14="http://schemas.microsoft.com/office/powerpoint/2010/main" val="403816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6E0C-D068-ED4D-B752-805C58895FD2}"/>
              </a:ext>
            </a:extLst>
          </p:cNvPr>
          <p:cNvSpPr>
            <a:spLocks noGrp="1"/>
          </p:cNvSpPr>
          <p:nvPr>
            <p:ph type="title"/>
          </p:nvPr>
        </p:nvSpPr>
        <p:spPr/>
        <p:txBody>
          <a:bodyPr/>
          <a:lstStyle/>
          <a:p>
            <a:r>
              <a:rPr lang="en-US" dirty="0"/>
              <a:t>If you want hands-on practice…</a:t>
            </a:r>
          </a:p>
        </p:txBody>
      </p:sp>
      <p:sp>
        <p:nvSpPr>
          <p:cNvPr id="3" name="Content Placeholder 2">
            <a:extLst>
              <a:ext uri="{FF2B5EF4-FFF2-40B4-BE49-F238E27FC236}">
                <a16:creationId xmlns:a16="http://schemas.microsoft.com/office/drawing/2014/main" id="{779388B1-3A7F-E043-AF74-EC6E9DE415BD}"/>
              </a:ext>
            </a:extLst>
          </p:cNvPr>
          <p:cNvSpPr>
            <a:spLocks noGrp="1"/>
          </p:cNvSpPr>
          <p:nvPr>
            <p:ph idx="1"/>
          </p:nvPr>
        </p:nvSpPr>
        <p:spPr/>
        <p:txBody>
          <a:bodyPr>
            <a:normAutofit fontScale="92500" lnSpcReduction="10000"/>
          </a:bodyPr>
          <a:lstStyle/>
          <a:p>
            <a:r>
              <a:rPr lang="en-US" dirty="0"/>
              <a:t>Create a Docker Hub Account</a:t>
            </a:r>
          </a:p>
          <a:p>
            <a:pPr lvl="1"/>
            <a:r>
              <a:rPr lang="en-US" dirty="0">
                <a:hlinkClick r:id="rId3"/>
              </a:rPr>
              <a:t>https://hub.docker.com/signup</a:t>
            </a:r>
            <a:endParaRPr lang="en-US" dirty="0"/>
          </a:p>
          <a:p>
            <a:r>
              <a:rPr lang="en-US" dirty="0"/>
              <a:t>Download and install Docker Desktop</a:t>
            </a:r>
          </a:p>
          <a:p>
            <a:pPr lvl="1"/>
            <a:r>
              <a:rPr lang="en-US" dirty="0">
                <a:hlinkClick r:id="rId4"/>
              </a:rPr>
              <a:t>https://www.docker.com/products/docker-desktop</a:t>
            </a:r>
            <a:endParaRPr lang="en-US" dirty="0"/>
          </a:p>
          <a:p>
            <a:r>
              <a:rPr lang="en-US" dirty="0"/>
              <a:t>Connect to the ATC VPN</a:t>
            </a:r>
          </a:p>
          <a:p>
            <a:pPr lvl="1"/>
            <a:r>
              <a:rPr lang="en-US" dirty="0">
                <a:hlinkClick r:id="rId5"/>
              </a:rPr>
              <a:t>https://atc-support.apps.wwtatc.com/vpn_access</a:t>
            </a:r>
            <a:endParaRPr lang="en-US" dirty="0"/>
          </a:p>
          <a:p>
            <a:r>
              <a:rPr lang="en-US" dirty="0"/>
              <a:t>Download this repo from WWT’s internal GitHub</a:t>
            </a:r>
          </a:p>
          <a:p>
            <a:pPr lvl="1"/>
            <a:r>
              <a:rPr lang="en-US" dirty="0">
                <a:hlinkClick r:id="rId6"/>
              </a:rPr>
              <a:t>https://github.wwt.com/hullt/docker-foundations</a:t>
            </a:r>
            <a:endParaRPr lang="en-US" dirty="0"/>
          </a:p>
          <a:p>
            <a:r>
              <a:rPr lang="en-US" dirty="0"/>
              <a:t>Install a code editor</a:t>
            </a:r>
          </a:p>
          <a:p>
            <a:pPr lvl="1"/>
            <a:r>
              <a:rPr lang="en-US" dirty="0">
                <a:hlinkClick r:id="rId7"/>
              </a:rPr>
              <a:t>https://code.visualstudio.com/Download</a:t>
            </a:r>
            <a:endParaRPr lang="en-US" dirty="0"/>
          </a:p>
          <a:p>
            <a:r>
              <a:rPr lang="en-US" dirty="0">
                <a:solidFill>
                  <a:srgbClr val="FFFF00"/>
                </a:solidFill>
              </a:rPr>
              <a:t>Wait a few minutes while we get through a Docker overview</a:t>
            </a:r>
          </a:p>
          <a:p>
            <a:pPr lvl="1"/>
            <a:endParaRPr lang="en-US" dirty="0"/>
          </a:p>
        </p:txBody>
      </p:sp>
      <p:sp>
        <p:nvSpPr>
          <p:cNvPr id="4" name="Date Placeholder 3">
            <a:extLst>
              <a:ext uri="{FF2B5EF4-FFF2-40B4-BE49-F238E27FC236}">
                <a16:creationId xmlns:a16="http://schemas.microsoft.com/office/drawing/2014/main" id="{D30A9DD6-B80A-4740-AB4C-12C4FA701C0E}"/>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AC52D06F-E711-DC4F-93B7-4B4954638CA4}"/>
              </a:ext>
            </a:extLst>
          </p:cNvPr>
          <p:cNvSpPr>
            <a:spLocks noGrp="1"/>
          </p:cNvSpPr>
          <p:nvPr>
            <p:ph type="sldNum" sz="quarter" idx="12"/>
          </p:nvPr>
        </p:nvSpPr>
        <p:spPr/>
        <p:txBody>
          <a:bodyPr/>
          <a:lstStyle/>
          <a:p>
            <a:fld id="{A44B02FA-DD2D-1844-AE35-8B2EAB0CF4EF}" type="slidenum">
              <a:rPr lang="en-US" smtClean="0"/>
              <a:pPr/>
              <a:t>2</a:t>
            </a:fld>
            <a:endParaRPr lang="en-US" dirty="0"/>
          </a:p>
        </p:txBody>
      </p:sp>
      <p:pic>
        <p:nvPicPr>
          <p:cNvPr id="7" name="Picture 6" descr="A picture containing drawing&#10;&#10;Description automatically generated">
            <a:extLst>
              <a:ext uri="{FF2B5EF4-FFF2-40B4-BE49-F238E27FC236}">
                <a16:creationId xmlns:a16="http://schemas.microsoft.com/office/drawing/2014/main" id="{A8762DFA-84EF-BA46-AEEC-6DDBEE79FC13}"/>
              </a:ext>
            </a:extLst>
          </p:cNvPr>
          <p:cNvPicPr>
            <a:picLocks noChangeAspect="1"/>
          </p:cNvPicPr>
          <p:nvPr/>
        </p:nvPicPr>
        <p:blipFill>
          <a:blip r:embed="rId8"/>
          <a:stretch>
            <a:fillRect/>
          </a:stretch>
        </p:blipFill>
        <p:spPr>
          <a:xfrm rot="1659635">
            <a:off x="6808477" y="3473205"/>
            <a:ext cx="1434780" cy="529997"/>
          </a:xfrm>
          <a:prstGeom prst="rect">
            <a:avLst/>
          </a:prstGeom>
        </p:spPr>
      </p:pic>
    </p:spTree>
    <p:extLst>
      <p:ext uri="{BB962C8B-B14F-4D97-AF65-F5344CB8AC3E}">
        <p14:creationId xmlns:p14="http://schemas.microsoft.com/office/powerpoint/2010/main" val="9300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23" presetClass="entr" presetSubtype="32" fill="hold" nodeType="afterEffect">
                                  <p:stCondLst>
                                    <p:cond delay="100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strVal val="4*#ppt_w"/>
                                          </p:val>
                                        </p:tav>
                                        <p:tav tm="100000">
                                          <p:val>
                                            <p:strVal val="#ppt_w"/>
                                          </p:val>
                                        </p:tav>
                                      </p:tavLst>
                                    </p:anim>
                                    <p:anim calcmode="lin" valueType="num">
                                      <p:cBhvr>
                                        <p:cTn id="31" dur="500" fill="hold"/>
                                        <p:tgtEl>
                                          <p:spTgt spid="7"/>
                                        </p:tgtEl>
                                        <p:attrNameLst>
                                          <p:attrName>ppt_h</p:attrName>
                                        </p:attrNameLst>
                                      </p:cBhvr>
                                      <p:tavLst>
                                        <p:tav tm="0">
                                          <p:val>
                                            <p:strVal val="4*#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dissolve">
                                      <p:cBhvr>
                                        <p:cTn id="36" dur="500"/>
                                        <p:tgtEl>
                                          <p:spTgt spid="3">
                                            <p:txEl>
                                              <p:pRg st="6" end="6"/>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dissolve">
                                      <p:cBhvr>
                                        <p:cTn id="39" dur="500"/>
                                        <p:tgtEl>
                                          <p:spTgt spid="3">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dissolve">
                                      <p:cBhvr>
                                        <p:cTn id="44" dur="500"/>
                                        <p:tgtEl>
                                          <p:spTgt spid="3">
                                            <p:txEl>
                                              <p:pRg st="8" end="8"/>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dissolv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dissolve">
                                      <p:cBhvr>
                                        <p:cTn id="5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ls" descr="docker image ls">
            <a:hlinkClick r:id="" action="ppaction://media"/>
            <a:extLst>
              <a:ext uri="{FF2B5EF4-FFF2-40B4-BE49-F238E27FC236}">
                <a16:creationId xmlns:a16="http://schemas.microsoft.com/office/drawing/2014/main" id="{AB9CF591-8EA7-5649-988D-50B5F789A1C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7827" y="3175"/>
            <a:ext cx="11476345" cy="6854825"/>
          </a:xfrm>
          <a:prstGeom prst="rect">
            <a:avLst/>
          </a:prstGeom>
        </p:spPr>
      </p:pic>
      <p:sp>
        <p:nvSpPr>
          <p:cNvPr id="4" name="Rectangle 3">
            <a:extLst>
              <a:ext uri="{FF2B5EF4-FFF2-40B4-BE49-F238E27FC236}">
                <a16:creationId xmlns:a16="http://schemas.microsoft.com/office/drawing/2014/main" id="{04183C2E-54F7-294B-BD3A-3632BD17FA1B}"/>
              </a:ext>
            </a:extLst>
          </p:cNvPr>
          <p:cNvSpPr/>
          <p:nvPr/>
        </p:nvSpPr>
        <p:spPr>
          <a:xfrm>
            <a:off x="372659" y="1082682"/>
            <a:ext cx="1644636" cy="3614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01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err="1"/>
              <a:t>Dockerfile</a:t>
            </a:r>
            <a:endParaRPr lang="en-US" dirty="0"/>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p:txBody>
          <a:bodyPr/>
          <a:lstStyle/>
          <a:p>
            <a:r>
              <a:rPr lang="en-US" dirty="0"/>
              <a:t>The Docker Image blueprint, read from top to bottom</a:t>
            </a:r>
          </a:p>
          <a:p>
            <a:r>
              <a:rPr lang="en-US" dirty="0"/>
              <a:t>A text file named “</a:t>
            </a:r>
            <a:r>
              <a:rPr lang="en-US" dirty="0" err="1">
                <a:solidFill>
                  <a:srgbClr val="FFFF00"/>
                </a:solidFill>
              </a:rPr>
              <a:t>Dockerfile</a:t>
            </a:r>
            <a:r>
              <a:rPr lang="en-US" dirty="0"/>
              <a:t>”</a:t>
            </a:r>
          </a:p>
          <a:p>
            <a:r>
              <a:rPr lang="en-US" dirty="0"/>
              <a:t>Comprised of UPPERCASE </a:t>
            </a:r>
            <a:r>
              <a:rPr lang="en-US" dirty="0">
                <a:solidFill>
                  <a:srgbClr val="FFFF00"/>
                </a:solidFill>
              </a:rPr>
              <a:t>instructions</a:t>
            </a:r>
          </a:p>
          <a:p>
            <a:r>
              <a:rPr lang="en-US" dirty="0"/>
              <a:t>Each instruction represents a </a:t>
            </a:r>
            <a:r>
              <a:rPr lang="en-US" dirty="0">
                <a:solidFill>
                  <a:srgbClr val="FFFF00"/>
                </a:solidFill>
              </a:rPr>
              <a:t>layer</a:t>
            </a:r>
            <a:r>
              <a:rPr lang="en-US" dirty="0"/>
              <a:t> of the Image</a:t>
            </a:r>
            <a:endParaRPr lang="en-US" dirty="0">
              <a:solidFill>
                <a:srgbClr val="FFFF00"/>
              </a:solidFill>
            </a:endParaRPr>
          </a:p>
          <a:p>
            <a:pPr marL="0" indent="0">
              <a:buNone/>
            </a:pPr>
            <a:endParaRPr lang="en-US" dirty="0"/>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21</a:t>
            </a:fld>
            <a:endParaRPr lang="en-US" dirty="0"/>
          </a:p>
        </p:txBody>
      </p:sp>
      <p:pic>
        <p:nvPicPr>
          <p:cNvPr id="9" name="Picture 8" descr="A picture containing drawing&#10;&#10;Description automatically generated">
            <a:extLst>
              <a:ext uri="{FF2B5EF4-FFF2-40B4-BE49-F238E27FC236}">
                <a16:creationId xmlns:a16="http://schemas.microsoft.com/office/drawing/2014/main" id="{087C9268-C9DF-E045-9D55-DB501F16ACD5}"/>
              </a:ext>
            </a:extLst>
          </p:cNvPr>
          <p:cNvPicPr>
            <a:picLocks noChangeAspect="1"/>
          </p:cNvPicPr>
          <p:nvPr/>
        </p:nvPicPr>
        <p:blipFill>
          <a:blip r:embed="rId3"/>
          <a:stretch>
            <a:fillRect/>
          </a:stretch>
        </p:blipFill>
        <p:spPr>
          <a:xfrm>
            <a:off x="2584392" y="3948880"/>
            <a:ext cx="7023215" cy="2363019"/>
          </a:xfrm>
          <a:prstGeom prst="rect">
            <a:avLst/>
          </a:prstGeom>
        </p:spPr>
      </p:pic>
    </p:spTree>
    <p:extLst>
      <p:ext uri="{BB962C8B-B14F-4D97-AF65-F5344CB8AC3E}">
        <p14:creationId xmlns:p14="http://schemas.microsoft.com/office/powerpoint/2010/main" val="29216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The </a:t>
            </a:r>
            <a:r>
              <a:rPr lang="en-US" dirty="0" err="1"/>
              <a:t>Dockerfile</a:t>
            </a: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22</a:t>
            </a:fld>
            <a:endParaRPr lang="en-US" dirty="0"/>
          </a:p>
        </p:txBody>
      </p:sp>
      <p:grpSp>
        <p:nvGrpSpPr>
          <p:cNvPr id="25" name="Group 24">
            <a:extLst>
              <a:ext uri="{FF2B5EF4-FFF2-40B4-BE49-F238E27FC236}">
                <a16:creationId xmlns:a16="http://schemas.microsoft.com/office/drawing/2014/main" id="{EC10A600-23EB-1748-BB32-83AB83C4681F}"/>
              </a:ext>
            </a:extLst>
          </p:cNvPr>
          <p:cNvGrpSpPr/>
          <p:nvPr/>
        </p:nvGrpSpPr>
        <p:grpSpPr>
          <a:xfrm>
            <a:off x="6650357" y="1516285"/>
            <a:ext cx="5131428" cy="4840066"/>
            <a:chOff x="4235952" y="2847481"/>
            <a:chExt cx="3720096" cy="3508869"/>
          </a:xfrm>
        </p:grpSpPr>
        <p:sp>
          <p:nvSpPr>
            <p:cNvPr id="14" name="Rectangle 13">
              <a:extLst>
                <a:ext uri="{FF2B5EF4-FFF2-40B4-BE49-F238E27FC236}">
                  <a16:creationId xmlns:a16="http://schemas.microsoft.com/office/drawing/2014/main" id="{47609848-2A71-FA46-8F8C-8A389678733E}"/>
                </a:ext>
              </a:extLst>
            </p:cNvPr>
            <p:cNvSpPr/>
            <p:nvPr/>
          </p:nvSpPr>
          <p:spPr>
            <a:xfrm>
              <a:off x="4235952" y="3338111"/>
              <a:ext cx="3720096" cy="301823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sign&#10;&#10;Description automatically generated">
              <a:extLst>
                <a:ext uri="{FF2B5EF4-FFF2-40B4-BE49-F238E27FC236}">
                  <a16:creationId xmlns:a16="http://schemas.microsoft.com/office/drawing/2014/main" id="{A21ADF60-E6A6-3644-8614-597D97C8ED3D}"/>
                </a:ext>
              </a:extLst>
            </p:cNvPr>
            <p:cNvPicPr>
              <a:picLocks noChangeAspect="1"/>
            </p:cNvPicPr>
            <p:nvPr/>
          </p:nvPicPr>
          <p:blipFill>
            <a:blip r:embed="rId3"/>
            <a:stretch>
              <a:fillRect/>
            </a:stretch>
          </p:blipFill>
          <p:spPr>
            <a:xfrm>
              <a:off x="5504891" y="2847481"/>
              <a:ext cx="1184970" cy="849229"/>
            </a:xfrm>
            <a:prstGeom prst="rect">
              <a:avLst/>
            </a:prstGeom>
          </p:spPr>
        </p:pic>
      </p:grpSp>
      <p:sp>
        <p:nvSpPr>
          <p:cNvPr id="22" name="Rectangle 21">
            <a:extLst>
              <a:ext uri="{FF2B5EF4-FFF2-40B4-BE49-F238E27FC236}">
                <a16:creationId xmlns:a16="http://schemas.microsoft.com/office/drawing/2014/main" id="{2258FD00-21D3-954D-B89D-23788560154C}"/>
              </a:ext>
            </a:extLst>
          </p:cNvPr>
          <p:cNvSpPr/>
          <p:nvPr/>
        </p:nvSpPr>
        <p:spPr>
          <a:xfrm>
            <a:off x="6972099" y="2789469"/>
            <a:ext cx="4487939" cy="3358778"/>
          </a:xfrm>
          <a:prstGeom prst="rect">
            <a:avLst/>
          </a:prstGeom>
          <a:solidFill>
            <a:schemeClr val="tx1">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11" name="Picture 10" descr="A close up of a logo&#10;&#10;Description automatically generated">
            <a:extLst>
              <a:ext uri="{FF2B5EF4-FFF2-40B4-BE49-F238E27FC236}">
                <a16:creationId xmlns:a16="http://schemas.microsoft.com/office/drawing/2014/main" id="{72446557-4837-594C-A1DC-4CDE02624928}"/>
              </a:ext>
            </a:extLst>
          </p:cNvPr>
          <p:cNvPicPr>
            <a:picLocks noChangeAspect="1"/>
          </p:cNvPicPr>
          <p:nvPr/>
        </p:nvPicPr>
        <p:blipFill>
          <a:blip r:embed="rId4"/>
          <a:stretch>
            <a:fillRect/>
          </a:stretch>
        </p:blipFill>
        <p:spPr>
          <a:xfrm>
            <a:off x="9828597" y="4656504"/>
            <a:ext cx="1682922" cy="1420648"/>
          </a:xfrm>
          <a:prstGeom prst="rect">
            <a:avLst/>
          </a:prstGeom>
        </p:spPr>
      </p:pic>
      <p:pic>
        <p:nvPicPr>
          <p:cNvPr id="12" name="Picture 11" descr="A picture containing clock&#10;&#10;Description automatically generated">
            <a:extLst>
              <a:ext uri="{FF2B5EF4-FFF2-40B4-BE49-F238E27FC236}">
                <a16:creationId xmlns:a16="http://schemas.microsoft.com/office/drawing/2014/main" id="{EA2C9D23-2C19-5E4E-AD9A-877EB8723819}"/>
              </a:ext>
            </a:extLst>
          </p:cNvPr>
          <p:cNvPicPr>
            <a:picLocks noChangeAspect="1"/>
          </p:cNvPicPr>
          <p:nvPr/>
        </p:nvPicPr>
        <p:blipFill>
          <a:blip r:embed="rId5"/>
          <a:stretch>
            <a:fillRect/>
          </a:stretch>
        </p:blipFill>
        <p:spPr>
          <a:xfrm>
            <a:off x="7150870" y="4755060"/>
            <a:ext cx="1118442" cy="1118442"/>
          </a:xfrm>
          <a:prstGeom prst="rect">
            <a:avLst/>
          </a:prstGeom>
        </p:spPr>
      </p:pic>
      <p:pic>
        <p:nvPicPr>
          <p:cNvPr id="17" name="Picture 16" descr="A close up of a logo&#10;&#10;Description automatically generated">
            <a:extLst>
              <a:ext uri="{FF2B5EF4-FFF2-40B4-BE49-F238E27FC236}">
                <a16:creationId xmlns:a16="http://schemas.microsoft.com/office/drawing/2014/main" id="{6DAF247D-983B-FB4F-9F7E-E9F74872177C}"/>
              </a:ext>
            </a:extLst>
          </p:cNvPr>
          <p:cNvPicPr>
            <a:picLocks noChangeAspect="1"/>
          </p:cNvPicPr>
          <p:nvPr/>
        </p:nvPicPr>
        <p:blipFill>
          <a:blip r:embed="rId6"/>
          <a:stretch>
            <a:fillRect/>
          </a:stretch>
        </p:blipFill>
        <p:spPr>
          <a:xfrm>
            <a:off x="8591675" y="4659379"/>
            <a:ext cx="1082061" cy="1303177"/>
          </a:xfrm>
          <a:prstGeom prst="rect">
            <a:avLst/>
          </a:prstGeom>
        </p:spPr>
      </p:pic>
      <p:pic>
        <p:nvPicPr>
          <p:cNvPr id="21" name="Picture 20" descr="A picture containing traffic, light, clock&#10;&#10;Description automatically generated">
            <a:extLst>
              <a:ext uri="{FF2B5EF4-FFF2-40B4-BE49-F238E27FC236}">
                <a16:creationId xmlns:a16="http://schemas.microsoft.com/office/drawing/2014/main" id="{789ECA37-B06A-3346-9EE3-D985C57E26D8}"/>
              </a:ext>
            </a:extLst>
          </p:cNvPr>
          <p:cNvPicPr>
            <a:picLocks noChangeAspect="1"/>
          </p:cNvPicPr>
          <p:nvPr/>
        </p:nvPicPr>
        <p:blipFill>
          <a:blip r:embed="rId7"/>
          <a:stretch>
            <a:fillRect/>
          </a:stretch>
        </p:blipFill>
        <p:spPr>
          <a:xfrm>
            <a:off x="7272165" y="2961279"/>
            <a:ext cx="4021547" cy="980251"/>
          </a:xfrm>
          <a:prstGeom prst="rect">
            <a:avLst/>
          </a:prstGeom>
        </p:spPr>
      </p:pic>
      <p:grpSp>
        <p:nvGrpSpPr>
          <p:cNvPr id="31" name="Group 30">
            <a:extLst>
              <a:ext uri="{FF2B5EF4-FFF2-40B4-BE49-F238E27FC236}">
                <a16:creationId xmlns:a16="http://schemas.microsoft.com/office/drawing/2014/main" id="{C38CCBC8-781E-5B4D-BF9C-3F4C7020215F}"/>
              </a:ext>
            </a:extLst>
          </p:cNvPr>
          <p:cNvGrpSpPr/>
          <p:nvPr/>
        </p:nvGrpSpPr>
        <p:grpSpPr>
          <a:xfrm>
            <a:off x="410214" y="2193051"/>
            <a:ext cx="5133635" cy="4163300"/>
            <a:chOff x="1974016" y="3338111"/>
            <a:chExt cx="3721696" cy="3018239"/>
          </a:xfrm>
        </p:grpSpPr>
        <p:sp>
          <p:nvSpPr>
            <p:cNvPr id="27" name="Rectangle 26">
              <a:extLst>
                <a:ext uri="{FF2B5EF4-FFF2-40B4-BE49-F238E27FC236}">
                  <a16:creationId xmlns:a16="http://schemas.microsoft.com/office/drawing/2014/main" id="{C7ECC660-36D5-C240-8C7A-741A2DD6E62C}"/>
                </a:ext>
              </a:extLst>
            </p:cNvPr>
            <p:cNvSpPr/>
            <p:nvPr/>
          </p:nvSpPr>
          <p:spPr>
            <a:xfrm>
              <a:off x="1975616" y="3338111"/>
              <a:ext cx="3720096" cy="30182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3C394FF-DB09-8D4B-B39E-A2617BC30460}"/>
                </a:ext>
              </a:extLst>
            </p:cNvPr>
            <p:cNvSpPr txBox="1"/>
            <p:nvPr/>
          </p:nvSpPr>
          <p:spPr>
            <a:xfrm>
              <a:off x="1974016" y="3357589"/>
              <a:ext cx="3721696" cy="400110"/>
            </a:xfrm>
            <a:prstGeom prst="rect">
              <a:avLst/>
            </a:prstGeom>
            <a:noFill/>
          </p:spPr>
          <p:txBody>
            <a:bodyPr wrap="square" rtlCol="0">
              <a:spAutoFit/>
            </a:bodyPr>
            <a:lstStyle/>
            <a:p>
              <a:pPr algn="ctr"/>
              <a:r>
                <a:rPr lang="en-US" sz="2000" b="1" dirty="0" err="1">
                  <a:solidFill>
                    <a:schemeClr val="bg1"/>
                  </a:solidFill>
                  <a:latin typeface="Andale Mono" panose="020B0509000000000004" pitchFamily="49" charset="0"/>
                </a:rPr>
                <a:t>Dockerfile</a:t>
              </a:r>
              <a:endParaRPr lang="en-US" sz="2000" b="1" dirty="0">
                <a:solidFill>
                  <a:schemeClr val="bg1"/>
                </a:solidFill>
              </a:endParaRPr>
            </a:p>
          </p:txBody>
        </p:sp>
      </p:grpSp>
      <p:sp>
        <p:nvSpPr>
          <p:cNvPr id="30" name="TextBox 29">
            <a:extLst>
              <a:ext uri="{FF2B5EF4-FFF2-40B4-BE49-F238E27FC236}">
                <a16:creationId xmlns:a16="http://schemas.microsoft.com/office/drawing/2014/main" id="{5DFECB87-24F5-F046-8841-4460DE028F47}"/>
              </a:ext>
            </a:extLst>
          </p:cNvPr>
          <p:cNvSpPr txBox="1"/>
          <p:nvPr/>
        </p:nvSpPr>
        <p:spPr>
          <a:xfrm>
            <a:off x="410214" y="2936429"/>
            <a:ext cx="5133635" cy="2674608"/>
          </a:xfrm>
          <a:prstGeom prst="rect">
            <a:avLst/>
          </a:prstGeom>
          <a:noFill/>
        </p:spPr>
        <p:txBody>
          <a:bodyPr wrap="square" rtlCol="0">
            <a:spAutoFit/>
          </a:bodyPr>
          <a:lstStyle/>
          <a:p>
            <a:r>
              <a:rPr lang="en-US" sz="2000" dirty="0">
                <a:solidFill>
                  <a:schemeClr val="bg1"/>
                </a:solidFill>
                <a:latin typeface="Andale Mono" panose="020B0509000000000004" pitchFamily="49" charset="0"/>
              </a:rPr>
              <a:t>FROM python:3.8-alpine</a:t>
            </a: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RUN pip install flask</a:t>
            </a:r>
          </a:p>
          <a:p>
            <a:r>
              <a:rPr lang="en-US" sz="2000" dirty="0">
                <a:solidFill>
                  <a:schemeClr val="bg1"/>
                </a:solidFill>
                <a:latin typeface="Andale Mono" panose="020B0509000000000004" pitchFamily="49" charset="0"/>
              </a:rPr>
              <a:t>RUN </a:t>
            </a:r>
            <a:r>
              <a:rPr lang="en-US" sz="2000" dirty="0" err="1">
                <a:solidFill>
                  <a:schemeClr val="bg1"/>
                </a:solidFill>
                <a:latin typeface="Andale Mono" panose="020B0509000000000004" pitchFamily="49" charset="0"/>
              </a:rPr>
              <a:t>apk</a:t>
            </a:r>
            <a:r>
              <a:rPr lang="en-US" sz="2000" dirty="0">
                <a:solidFill>
                  <a:schemeClr val="bg1"/>
                </a:solidFill>
                <a:latin typeface="Andale Mono" panose="020B0509000000000004" pitchFamily="49" charset="0"/>
              </a:rPr>
              <a:t> add </a:t>
            </a:r>
            <a:r>
              <a:rPr lang="en-US" sz="2000" dirty="0" err="1">
                <a:solidFill>
                  <a:schemeClr val="bg1"/>
                </a:solidFill>
                <a:latin typeface="Andale Mono" panose="020B0509000000000004" pitchFamily="49" charset="0"/>
              </a:rPr>
              <a:t>redis</a:t>
            </a:r>
            <a:endParaRPr lang="en-US" sz="2000" dirty="0">
              <a:solidFill>
                <a:schemeClr val="bg1"/>
              </a:solidFill>
              <a:latin typeface="Andale Mono" panose="020B0509000000000004" pitchFamily="49" charset="0"/>
            </a:endParaRP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CMD </a:t>
            </a:r>
            <a:r>
              <a:rPr lang="en-US" sz="2000" dirty="0" err="1">
                <a:solidFill>
                  <a:schemeClr val="bg1"/>
                </a:solidFill>
                <a:latin typeface="Andale Mono" panose="020B0509000000000004" pitchFamily="49" charset="0"/>
              </a:rPr>
              <a:t>sh</a:t>
            </a:r>
            <a:endParaRPr lang="en-US" sz="2000" dirty="0">
              <a:solidFill>
                <a:schemeClr val="bg1"/>
              </a:solidFill>
            </a:endParaRPr>
          </a:p>
        </p:txBody>
      </p:sp>
    </p:spTree>
    <p:extLst>
      <p:ext uri="{BB962C8B-B14F-4D97-AF65-F5344CB8AC3E}">
        <p14:creationId xmlns:p14="http://schemas.microsoft.com/office/powerpoint/2010/main" val="17495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25"/>
                                        </p:tgtEl>
                                        <p:attrNameLst>
                                          <p:attrName>style.visibility</p:attrName>
                                        </p:attrNameLst>
                                      </p:cBhvr>
                                      <p:to>
                                        <p:strVal val="visible"/>
                                      </p:to>
                                    </p:set>
                                    <p:animEffect transition="in" filter="dissolv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0">
                                            <p:txEl>
                                              <p:pRg st="0" end="0"/>
                                            </p:txEl>
                                          </p:spTgt>
                                        </p:tgtEl>
                                        <p:attrNameLst>
                                          <p:attrName>style.visibility</p:attrName>
                                        </p:attrNameLst>
                                      </p:cBhvr>
                                      <p:to>
                                        <p:strVal val="visible"/>
                                      </p:to>
                                    </p:set>
                                    <p:animEffect transition="in" filter="wipe(left)">
                                      <p:cBhvr>
                                        <p:cTn id="16" dur="2000"/>
                                        <p:tgtEl>
                                          <p:spTgt spid="30">
                                            <p:txEl>
                                              <p:pRg st="0" end="0"/>
                                            </p:txEl>
                                          </p:spTgt>
                                        </p:tgtEl>
                                      </p:cBhvr>
                                    </p:animEffect>
                                  </p:childTnLst>
                                </p:cTn>
                              </p:par>
                            </p:childTnLst>
                          </p:cTn>
                        </p:par>
                        <p:par>
                          <p:cTn id="17" fill="hold">
                            <p:stCondLst>
                              <p:cond delay="2000"/>
                            </p:stCondLst>
                            <p:childTnLst>
                              <p:par>
                                <p:cTn id="18" presetID="14" presetClass="entr" presetSubtype="10" fill="hold" grpId="0" nodeType="afterEffect">
                                  <p:stCondLst>
                                    <p:cond delay="500"/>
                                  </p:stCondLst>
                                  <p:childTnLst>
                                    <p:set>
                                      <p:cBhvr>
                                        <p:cTn id="19" dur="1" fill="hold">
                                          <p:stCondLst>
                                            <p:cond delay="0"/>
                                          </p:stCondLst>
                                        </p:cTn>
                                        <p:tgtEl>
                                          <p:spTgt spid="22"/>
                                        </p:tgtEl>
                                        <p:attrNameLst>
                                          <p:attrName>style.visibility</p:attrName>
                                        </p:attrNameLst>
                                      </p:cBhvr>
                                      <p:to>
                                        <p:strVal val="visible"/>
                                      </p:to>
                                    </p:set>
                                    <p:animEffect transition="in" filter="randombar(horizontal)">
                                      <p:cBhvr>
                                        <p:cTn id="20" dur="1000"/>
                                        <p:tgtEl>
                                          <p:spTgt spid="22"/>
                                        </p:tgtEl>
                                      </p:cBhvr>
                                    </p:animEffect>
                                  </p:childTnLst>
                                </p:cTn>
                              </p:par>
                            </p:childTnLst>
                          </p:cTn>
                        </p:par>
                        <p:par>
                          <p:cTn id="21" fill="hold">
                            <p:stCondLst>
                              <p:cond delay="3500"/>
                            </p:stCondLst>
                            <p:childTnLst>
                              <p:par>
                                <p:cTn id="22" presetID="14" presetClass="entr" presetSubtype="10" fill="hold" nodeType="afterEffect">
                                  <p:stCondLst>
                                    <p:cond delay="500"/>
                                  </p:stCondLst>
                                  <p:childTnLst>
                                    <p:set>
                                      <p:cBhvr>
                                        <p:cTn id="23" dur="1" fill="hold">
                                          <p:stCondLst>
                                            <p:cond delay="0"/>
                                          </p:stCondLst>
                                        </p:cTn>
                                        <p:tgtEl>
                                          <p:spTgt spid="21"/>
                                        </p:tgtEl>
                                        <p:attrNameLst>
                                          <p:attrName>style.visibility</p:attrName>
                                        </p:attrNameLst>
                                      </p:cBhvr>
                                      <p:to>
                                        <p:strVal val="visible"/>
                                      </p:to>
                                    </p:set>
                                    <p:animEffect transition="in" filter="randombar(horizontal)">
                                      <p:cBhvr>
                                        <p:cTn id="24" dur="1000"/>
                                        <p:tgtEl>
                                          <p:spTgt spid="21"/>
                                        </p:tgtEl>
                                      </p:cBhvr>
                                    </p:animEffect>
                                  </p:childTnLst>
                                </p:cTn>
                              </p:par>
                            </p:childTnLst>
                          </p:cTn>
                        </p:par>
                        <p:par>
                          <p:cTn id="25" fill="hold">
                            <p:stCondLst>
                              <p:cond delay="5000"/>
                            </p:stCondLst>
                            <p:childTnLst>
                              <p:par>
                                <p:cTn id="26" presetID="14" presetClass="entr" presetSubtype="10" fill="hold" nodeType="afterEffect">
                                  <p:stCondLst>
                                    <p:cond delay="50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10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0">
                                            <p:txEl>
                                              <p:pRg st="2" end="2"/>
                                            </p:txEl>
                                          </p:spTgt>
                                        </p:tgtEl>
                                        <p:attrNameLst>
                                          <p:attrName>style.visibility</p:attrName>
                                        </p:attrNameLst>
                                      </p:cBhvr>
                                      <p:to>
                                        <p:strVal val="visible"/>
                                      </p:to>
                                    </p:set>
                                    <p:animEffect transition="in" filter="wipe(left)">
                                      <p:cBhvr>
                                        <p:cTn id="33" dur="2000"/>
                                        <p:tgtEl>
                                          <p:spTgt spid="30">
                                            <p:txEl>
                                              <p:pRg st="2" end="2"/>
                                            </p:txEl>
                                          </p:spTgt>
                                        </p:tgtEl>
                                      </p:cBhvr>
                                    </p:animEffect>
                                  </p:childTnLst>
                                </p:cTn>
                              </p:par>
                            </p:childTnLst>
                          </p:cTn>
                        </p:par>
                        <p:par>
                          <p:cTn id="34" fill="hold">
                            <p:stCondLst>
                              <p:cond delay="2000"/>
                            </p:stCondLst>
                            <p:childTnLst>
                              <p:par>
                                <p:cTn id="35" presetID="14" presetClass="entr" presetSubtype="10" fill="hold" nodeType="afterEffect">
                                  <p:stCondLst>
                                    <p:cond delay="50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10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0">
                                            <p:txEl>
                                              <p:pRg st="3" end="3"/>
                                            </p:txEl>
                                          </p:spTgt>
                                        </p:tgtEl>
                                        <p:attrNameLst>
                                          <p:attrName>style.visibility</p:attrName>
                                        </p:attrNameLst>
                                      </p:cBhvr>
                                      <p:to>
                                        <p:strVal val="visible"/>
                                      </p:to>
                                    </p:set>
                                    <p:animEffect transition="in" filter="wipe(left)">
                                      <p:cBhvr>
                                        <p:cTn id="42" dur="2000"/>
                                        <p:tgtEl>
                                          <p:spTgt spid="30">
                                            <p:txEl>
                                              <p:pRg st="3" end="3"/>
                                            </p:txEl>
                                          </p:spTgt>
                                        </p:tgtEl>
                                      </p:cBhvr>
                                    </p:animEffect>
                                  </p:childTnLst>
                                </p:cTn>
                              </p:par>
                            </p:childTnLst>
                          </p:cTn>
                        </p:par>
                        <p:par>
                          <p:cTn id="43" fill="hold">
                            <p:stCondLst>
                              <p:cond delay="2000"/>
                            </p:stCondLst>
                            <p:childTnLst>
                              <p:par>
                                <p:cTn id="44" presetID="14" presetClass="entr" presetSubtype="10" fill="hold" nodeType="afterEffect">
                                  <p:stCondLst>
                                    <p:cond delay="500"/>
                                  </p:stCondLst>
                                  <p:childTnLst>
                                    <p:set>
                                      <p:cBhvr>
                                        <p:cTn id="45" dur="1" fill="hold">
                                          <p:stCondLst>
                                            <p:cond delay="0"/>
                                          </p:stCondLst>
                                        </p:cTn>
                                        <p:tgtEl>
                                          <p:spTgt spid="11"/>
                                        </p:tgtEl>
                                        <p:attrNameLst>
                                          <p:attrName>style.visibility</p:attrName>
                                        </p:attrNameLst>
                                      </p:cBhvr>
                                      <p:to>
                                        <p:strVal val="visible"/>
                                      </p:to>
                                    </p:set>
                                    <p:animEffect transition="in" filter="randombar(horizontal)">
                                      <p:cBhvr>
                                        <p:cTn id="46" dur="10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0">
                                            <p:txEl>
                                              <p:pRg st="5" end="5"/>
                                            </p:txEl>
                                          </p:spTgt>
                                        </p:tgtEl>
                                        <p:attrNameLst>
                                          <p:attrName>style.visibility</p:attrName>
                                        </p:attrNameLst>
                                      </p:cBhvr>
                                      <p:to>
                                        <p:strVal val="visible"/>
                                      </p:to>
                                    </p:set>
                                    <p:animEffect transition="in" filter="wipe(left)">
                                      <p:cBhvr>
                                        <p:cTn id="51" dur="1000"/>
                                        <p:tgtEl>
                                          <p:spTgt spid="30">
                                            <p:txEl>
                                              <p:pRg st="5" end="5"/>
                                            </p:txEl>
                                          </p:spTgt>
                                        </p:tgtEl>
                                      </p:cBhvr>
                                    </p:animEffect>
                                  </p:childTnLst>
                                </p:cTn>
                              </p:par>
                            </p:childTnLst>
                          </p:cTn>
                        </p:par>
                        <p:par>
                          <p:cTn id="52" fill="hold">
                            <p:stCondLst>
                              <p:cond delay="1000"/>
                            </p:stCondLst>
                            <p:childTnLst>
                              <p:par>
                                <p:cTn id="53" presetID="26" presetClass="emph" presetSubtype="0" repeatCount="3000" fill="hold" nodeType="afterEffect">
                                  <p:stCondLst>
                                    <p:cond delay="500"/>
                                  </p:stCondLst>
                                  <p:childTnLst>
                                    <p:animEffect transition="out" filter="fade">
                                      <p:cBhvr>
                                        <p:cTn id="54" dur="1000" tmFilter="0, 0; .2, .5; .8, .5; 1, 0"/>
                                        <p:tgtEl>
                                          <p:spTgt spid="25"/>
                                        </p:tgtEl>
                                      </p:cBhvr>
                                    </p:animEffect>
                                    <p:animScale>
                                      <p:cBhvr>
                                        <p:cTn id="55" dur="50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new dockerfile" descr="vs code new dockerfile">
            <a:hlinkClick r:id="" action="ppaction://media"/>
            <a:extLst>
              <a:ext uri="{FF2B5EF4-FFF2-40B4-BE49-F238E27FC236}">
                <a16:creationId xmlns:a16="http://schemas.microsoft.com/office/drawing/2014/main" id="{4420BDF1-BB6A-344C-8DD1-0385DB1FC88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Tree>
    <p:extLst>
      <p:ext uri="{BB962C8B-B14F-4D97-AF65-F5344CB8AC3E}">
        <p14:creationId xmlns:p14="http://schemas.microsoft.com/office/powerpoint/2010/main" val="107902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221796" y="3737323"/>
            <a:ext cx="3762248" cy="523220"/>
          </a:xfrm>
          <a:prstGeom prst="rect">
            <a:avLst/>
          </a:prstGeom>
          <a:noFill/>
        </p:spPr>
        <p:txBody>
          <a:bodyPr wrap="none" rtlCol="0">
            <a:spAutoFit/>
          </a:bodyPr>
          <a:lstStyle/>
          <a:p>
            <a:pPr algn="ctr"/>
            <a:r>
              <a:rPr lang="en-US" sz="2800" dirty="0">
                <a:solidFill>
                  <a:srgbClr val="FFFF00"/>
                </a:solidFill>
              </a:rPr>
              <a:t>FROM python:3.8-alpine</a:t>
            </a:r>
          </a:p>
        </p:txBody>
      </p:sp>
      <p:sp>
        <p:nvSpPr>
          <p:cNvPr id="29" name="Rectangle 28">
            <a:extLst>
              <a:ext uri="{FF2B5EF4-FFF2-40B4-BE49-F238E27FC236}">
                <a16:creationId xmlns:a16="http://schemas.microsoft.com/office/drawing/2014/main" id="{60FFFF46-7AD3-4A46-AEC2-3FE7DC979D54}"/>
              </a:ext>
            </a:extLst>
          </p:cNvPr>
          <p:cNvSpPr/>
          <p:nvPr/>
        </p:nvSpPr>
        <p:spPr>
          <a:xfrm>
            <a:off x="6423212" y="3805947"/>
            <a:ext cx="44838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574FD4B8-F80B-EB41-8D44-CA1D2D016322}"/>
              </a:ext>
            </a:extLst>
          </p:cNvPr>
          <p:cNvSpPr/>
          <p:nvPr/>
        </p:nvSpPr>
        <p:spPr>
          <a:xfrm>
            <a:off x="6978747" y="3805946"/>
            <a:ext cx="9055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C1CD51F-6FDE-CD4B-A5A7-163F1FBC63E2}"/>
              </a:ext>
            </a:extLst>
          </p:cNvPr>
          <p:cNvSpPr/>
          <p:nvPr/>
        </p:nvSpPr>
        <p:spPr>
          <a:xfrm>
            <a:off x="5271255" y="3805947"/>
            <a:ext cx="107127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326862" y="3805947"/>
            <a:ext cx="905538"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FROM</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Always the first instruction, specifies base OS image</a:t>
            </a:r>
          </a:p>
          <a:p>
            <a:r>
              <a:rPr lang="en-US" dirty="0"/>
              <a:t>Base image index available on </a:t>
            </a:r>
            <a:r>
              <a:rPr lang="en-US" dirty="0">
                <a:hlinkClick r:id="rId3"/>
              </a:rPr>
              <a:t>https://hub.docker.com</a:t>
            </a:r>
            <a:endParaRPr lang="en-US" dirty="0"/>
          </a:p>
          <a:p>
            <a:r>
              <a:rPr lang="en-US" dirty="0"/>
              <a:t>Formatted using </a:t>
            </a:r>
            <a:r>
              <a:rPr lang="en-US" dirty="0">
                <a:solidFill>
                  <a:srgbClr val="FFFF00"/>
                </a:solidFill>
              </a:rPr>
              <a:t>tags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779883" cy="13557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83471" y="5566592"/>
            <a:ext cx="1832553" cy="369332"/>
          </a:xfrm>
          <a:prstGeom prst="rect">
            <a:avLst/>
          </a:prstGeom>
          <a:noFill/>
        </p:spPr>
        <p:txBody>
          <a:bodyPr wrap="none" rtlCol="0">
            <a:spAutoFit/>
          </a:bodyPr>
          <a:lstStyle/>
          <a:p>
            <a:pPr algn="ctr"/>
            <a:r>
              <a:rPr lang="en-US" dirty="0"/>
              <a:t>FROM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V="1">
            <a:off x="5146958" y="4210872"/>
            <a:ext cx="659934"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4068810" y="6098249"/>
            <a:ext cx="2156296" cy="369332"/>
          </a:xfrm>
          <a:prstGeom prst="rect">
            <a:avLst/>
          </a:prstGeom>
          <a:noFill/>
        </p:spPr>
        <p:txBody>
          <a:bodyPr wrap="none" rtlCol="0">
            <a:spAutoFit/>
          </a:bodyPr>
          <a:lstStyle/>
          <a:p>
            <a:pPr algn="ctr"/>
            <a:r>
              <a:rPr lang="en-US" dirty="0"/>
              <a:t>Python official image</a:t>
            </a:r>
          </a:p>
        </p:txBody>
      </p:sp>
      <p:cxnSp>
        <p:nvCxnSpPr>
          <p:cNvPr id="14" name="Straight Arrow Connector 13">
            <a:extLst>
              <a:ext uri="{FF2B5EF4-FFF2-40B4-BE49-F238E27FC236}">
                <a16:creationId xmlns:a16="http://schemas.microsoft.com/office/drawing/2014/main" id="{76C5248C-E52B-4841-A86B-22EB44A50143}"/>
              </a:ext>
            </a:extLst>
          </p:cNvPr>
          <p:cNvCxnSpPr>
            <a:cxnSpLocks/>
            <a:stCxn id="15" idx="0"/>
            <a:endCxn id="29" idx="2"/>
          </p:cNvCxnSpPr>
          <p:nvPr/>
        </p:nvCxnSpPr>
        <p:spPr>
          <a:xfrm flipH="1" flipV="1">
            <a:off x="6647403" y="4210872"/>
            <a:ext cx="542615"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3D1712F-B75C-244B-9E7A-5A0332F4B6D6}"/>
              </a:ext>
            </a:extLst>
          </p:cNvPr>
          <p:cNvSpPr txBox="1"/>
          <p:nvPr/>
        </p:nvSpPr>
        <p:spPr>
          <a:xfrm>
            <a:off x="6225106" y="6098249"/>
            <a:ext cx="1929824" cy="369332"/>
          </a:xfrm>
          <a:prstGeom prst="rect">
            <a:avLst/>
          </a:prstGeom>
          <a:noFill/>
        </p:spPr>
        <p:txBody>
          <a:bodyPr wrap="none" rtlCol="0">
            <a:spAutoFit/>
          </a:bodyPr>
          <a:lstStyle/>
          <a:p>
            <a:pPr algn="ctr"/>
            <a:r>
              <a:rPr lang="en-US" dirty="0"/>
              <a:t>Python version 3.8</a:t>
            </a:r>
          </a:p>
        </p:txBody>
      </p:sp>
      <p:cxnSp>
        <p:nvCxnSpPr>
          <p:cNvPr id="16" name="Straight Arrow Connector 15">
            <a:extLst>
              <a:ext uri="{FF2B5EF4-FFF2-40B4-BE49-F238E27FC236}">
                <a16:creationId xmlns:a16="http://schemas.microsoft.com/office/drawing/2014/main" id="{318C670B-6B5E-C743-A962-4699694AA24E}"/>
              </a:ext>
            </a:extLst>
          </p:cNvPr>
          <p:cNvCxnSpPr>
            <a:cxnSpLocks/>
            <a:endCxn id="31" idx="2"/>
          </p:cNvCxnSpPr>
          <p:nvPr/>
        </p:nvCxnSpPr>
        <p:spPr>
          <a:xfrm flipH="1" flipV="1">
            <a:off x="7431516" y="4210871"/>
            <a:ext cx="826102" cy="14679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842074F-A45E-EC4D-8CEB-31328DA4DDF4}"/>
              </a:ext>
            </a:extLst>
          </p:cNvPr>
          <p:cNvSpPr txBox="1"/>
          <p:nvPr/>
        </p:nvSpPr>
        <p:spPr>
          <a:xfrm>
            <a:off x="7581180" y="5566592"/>
            <a:ext cx="1640193" cy="369332"/>
          </a:xfrm>
          <a:prstGeom prst="rect">
            <a:avLst/>
          </a:prstGeom>
          <a:noFill/>
        </p:spPr>
        <p:txBody>
          <a:bodyPr wrap="none" rtlCol="0">
            <a:spAutoFit/>
          </a:bodyPr>
          <a:lstStyle/>
          <a:p>
            <a:pPr algn="ctr"/>
            <a:r>
              <a:rPr lang="en-US" dirty="0"/>
              <a:t>Alpine Linux OS</a:t>
            </a:r>
          </a:p>
        </p:txBody>
      </p:sp>
      <p:sp>
        <p:nvSpPr>
          <p:cNvPr id="19" name="TextBox 18">
            <a:extLst>
              <a:ext uri="{FF2B5EF4-FFF2-40B4-BE49-F238E27FC236}">
                <a16:creationId xmlns:a16="http://schemas.microsoft.com/office/drawing/2014/main" id="{55FA7174-223F-A149-9D42-7C9DBC56A7CC}"/>
              </a:ext>
            </a:extLst>
          </p:cNvPr>
          <p:cNvSpPr txBox="1"/>
          <p:nvPr/>
        </p:nvSpPr>
        <p:spPr>
          <a:xfrm>
            <a:off x="3537514" y="6363779"/>
            <a:ext cx="5131726" cy="523220"/>
          </a:xfrm>
          <a:prstGeom prst="rect">
            <a:avLst/>
          </a:prstGeom>
          <a:noFill/>
        </p:spPr>
        <p:txBody>
          <a:bodyPr wrap="none" rtlCol="0">
            <a:spAutoFit/>
          </a:bodyPr>
          <a:lstStyle/>
          <a:p>
            <a:pPr algn="ctr"/>
            <a:r>
              <a:rPr lang="en-US" sz="2800" dirty="0">
                <a:solidFill>
                  <a:srgbClr val="FFFF00"/>
                </a:solidFill>
                <a:hlinkClick r:id="rId4"/>
              </a:rPr>
              <a:t>https://hub.docker.com/_/python</a:t>
            </a:r>
            <a:endParaRPr lang="en-US" sz="2800" dirty="0">
              <a:solidFill>
                <a:srgbClr val="FFFF00"/>
              </a:solidFill>
            </a:endParaRPr>
          </a:p>
        </p:txBody>
      </p:sp>
    </p:spTree>
    <p:extLst>
      <p:ext uri="{BB962C8B-B14F-4D97-AF65-F5344CB8AC3E}">
        <p14:creationId xmlns:p14="http://schemas.microsoft.com/office/powerpoint/2010/main" val="218129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barn(outVertical)">
                                      <p:cBhvr>
                                        <p:cTn id="51" dur="500"/>
                                        <p:tgtEl>
                                          <p:spTgt spid="29"/>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dissolve">
                                      <p:cBhvr>
                                        <p:cTn id="55" dur="500"/>
                                        <p:tgtEl>
                                          <p:spTgt spid="1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dissolv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37"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barn(outVertical)">
                                      <p:cBhvr>
                                        <p:cTn id="63" dur="500"/>
                                        <p:tgtEl>
                                          <p:spTgt spid="31"/>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dissolve">
                                      <p:cBhvr>
                                        <p:cTn id="67" dur="500"/>
                                        <p:tgtEl>
                                          <p:spTgt spid="17"/>
                                        </p:tgtEl>
                                      </p:cBhvr>
                                    </p:animEffect>
                                  </p:childTnLst>
                                </p:cTn>
                              </p:par>
                              <p:par>
                                <p:cTn id="68" presetID="9" presetClass="entr" presetSubtype="0" fill="hold"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dissolve">
                                      <p:cBhvr>
                                        <p:cTn id="70" dur="5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19">
                                            <p:txEl>
                                              <p:pRg st="0" end="0"/>
                                            </p:txEl>
                                          </p:spTgt>
                                        </p:tgtEl>
                                        <p:attrNameLst>
                                          <p:attrName>style.visibility</p:attrName>
                                        </p:attrNameLst>
                                      </p:cBhvr>
                                      <p:to>
                                        <p:strVal val="visible"/>
                                      </p:to>
                                    </p:set>
                                    <p:animEffect transition="in" filter="dissolve">
                                      <p:cBhvr>
                                        <p:cTn id="75"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27" grpId="0" animBg="1"/>
      <p:bldP spid="24" grpId="0" animBg="1"/>
      <p:bldP spid="3" grpId="0" build="p"/>
      <p:bldP spid="7" grpId="0"/>
      <p:bldP spid="11" grpId="0"/>
      <p:bldP spid="15"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ile from" descr="vs code dockerile from">
            <a:hlinkClick r:id="" action="ppaction://media"/>
            <a:extLst>
              <a:ext uri="{FF2B5EF4-FFF2-40B4-BE49-F238E27FC236}">
                <a16:creationId xmlns:a16="http://schemas.microsoft.com/office/drawing/2014/main" id="{DDC64987-2112-A64B-8A22-5D9CE427E7A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0"/>
            <a:ext cx="11485065" cy="6854825"/>
          </a:xfrm>
          <a:prstGeom prst="rect">
            <a:avLst/>
          </a:prstGeom>
        </p:spPr>
      </p:pic>
    </p:spTree>
    <p:extLst>
      <p:ext uri="{BB962C8B-B14F-4D97-AF65-F5344CB8AC3E}">
        <p14:creationId xmlns:p14="http://schemas.microsoft.com/office/powerpoint/2010/main" val="232498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839723" y="3737323"/>
            <a:ext cx="2526397" cy="523220"/>
          </a:xfrm>
          <a:prstGeom prst="rect">
            <a:avLst/>
          </a:prstGeom>
          <a:noFill/>
        </p:spPr>
        <p:txBody>
          <a:bodyPr wrap="none" rtlCol="0">
            <a:spAutoFit/>
          </a:bodyPr>
          <a:lstStyle/>
          <a:p>
            <a:pPr algn="ctr"/>
            <a:r>
              <a:rPr lang="en-US" sz="2800" dirty="0">
                <a:solidFill>
                  <a:srgbClr val="FFFF00"/>
                </a:solidFill>
              </a:rPr>
              <a:t>RUN </a:t>
            </a:r>
            <a:r>
              <a:rPr lang="en-US" sz="2800" dirty="0" err="1">
                <a:solidFill>
                  <a:srgbClr val="FFFF00"/>
                </a:solidFill>
              </a:rPr>
              <a:t>mkdir</a:t>
            </a:r>
            <a:r>
              <a:rPr lang="en-US" sz="2800" dirty="0">
                <a:solidFill>
                  <a:srgbClr val="FFFF00"/>
                </a:solidFill>
              </a:rPr>
              <a:t> /app</a:t>
            </a:r>
          </a:p>
        </p:txBody>
      </p:sp>
      <p:sp>
        <p:nvSpPr>
          <p:cNvPr id="27" name="Rectangle 26">
            <a:extLst>
              <a:ext uri="{FF2B5EF4-FFF2-40B4-BE49-F238E27FC236}">
                <a16:creationId xmlns:a16="http://schemas.microsoft.com/office/drawing/2014/main" id="{0C1CD51F-6FDE-CD4B-A5A7-163F1FBC63E2}"/>
              </a:ext>
            </a:extLst>
          </p:cNvPr>
          <p:cNvSpPr/>
          <p:nvPr/>
        </p:nvSpPr>
        <p:spPr>
          <a:xfrm>
            <a:off x="5665693" y="3805947"/>
            <a:ext cx="1604681"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20506" y="3805947"/>
            <a:ext cx="68427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RUN</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Runs any command/script available in the OS</a:t>
            </a:r>
          </a:p>
          <a:p>
            <a:r>
              <a:rPr lang="en-US" dirty="0"/>
              <a:t>Create directories (</a:t>
            </a:r>
            <a:r>
              <a:rPr lang="en-US" dirty="0" err="1">
                <a:solidFill>
                  <a:srgbClr val="FFFF00"/>
                </a:solidFill>
              </a:rPr>
              <a:t>mkdir</a:t>
            </a:r>
            <a:r>
              <a:rPr lang="en-US" dirty="0"/>
              <a:t>), install packages (</a:t>
            </a:r>
            <a:r>
              <a:rPr lang="en-US" dirty="0">
                <a:solidFill>
                  <a:srgbClr val="FFFF00"/>
                </a:solidFill>
              </a:rPr>
              <a:t>pip</a:t>
            </a:r>
            <a:r>
              <a:rPr lang="en-US" dirty="0"/>
              <a:t>, </a:t>
            </a:r>
            <a:r>
              <a:rPr lang="en-US" dirty="0" err="1">
                <a:solidFill>
                  <a:srgbClr val="FFFF00"/>
                </a:solidFill>
              </a:rPr>
              <a:t>apk</a:t>
            </a:r>
            <a:r>
              <a:rPr lang="en-US" dirty="0"/>
              <a:t>, </a:t>
            </a:r>
            <a:r>
              <a:rPr lang="en-US" dirty="0">
                <a:solidFill>
                  <a:srgbClr val="FFFF00"/>
                </a:solidFill>
              </a:rPr>
              <a:t>yum</a:t>
            </a:r>
            <a:r>
              <a:rPr lang="en-US" dirty="0"/>
              <a:t>, etc.), run scripts, etc.</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126289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61697" y="4708752"/>
            <a:ext cx="1676101" cy="369332"/>
          </a:xfrm>
          <a:prstGeom prst="rect">
            <a:avLst/>
          </a:prstGeom>
          <a:noFill/>
        </p:spPr>
        <p:txBody>
          <a:bodyPr wrap="none" rtlCol="0">
            <a:spAutoFit/>
          </a:bodyPr>
          <a:lstStyle/>
          <a:p>
            <a:pPr algn="ctr"/>
            <a:r>
              <a:rPr lang="en-US" dirty="0"/>
              <a:t>RUN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68034" y="4210872"/>
            <a:ext cx="1260539"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915049" y="4698432"/>
            <a:ext cx="1627048" cy="369332"/>
          </a:xfrm>
          <a:prstGeom prst="rect">
            <a:avLst/>
          </a:prstGeom>
          <a:noFill/>
        </p:spPr>
        <p:txBody>
          <a:bodyPr wrap="none" rtlCol="0">
            <a:spAutoFit/>
          </a:bodyPr>
          <a:lstStyle/>
          <a:p>
            <a:pPr algn="ctr"/>
            <a:r>
              <a:rPr lang="en-US" dirty="0"/>
              <a:t>Shell command</a:t>
            </a:r>
          </a:p>
        </p:txBody>
      </p:sp>
      <p:sp>
        <p:nvSpPr>
          <p:cNvPr id="30" name="TextBox 29">
            <a:extLst>
              <a:ext uri="{FF2B5EF4-FFF2-40B4-BE49-F238E27FC236}">
                <a16:creationId xmlns:a16="http://schemas.microsoft.com/office/drawing/2014/main" id="{B8A29F57-68F3-6249-9F18-02B4C6639F89}"/>
              </a:ext>
            </a:extLst>
          </p:cNvPr>
          <p:cNvSpPr txBox="1"/>
          <p:nvPr/>
        </p:nvSpPr>
        <p:spPr>
          <a:xfrm>
            <a:off x="3909219" y="5240772"/>
            <a:ext cx="4373570" cy="523220"/>
          </a:xfrm>
          <a:prstGeom prst="rect">
            <a:avLst/>
          </a:prstGeom>
          <a:noFill/>
        </p:spPr>
        <p:txBody>
          <a:bodyPr wrap="none" rtlCol="0">
            <a:spAutoFit/>
          </a:bodyPr>
          <a:lstStyle/>
          <a:p>
            <a:r>
              <a:rPr lang="en-US" sz="2800" dirty="0">
                <a:solidFill>
                  <a:srgbClr val="FFFF00"/>
                </a:solidFill>
              </a:rPr>
              <a:t>RUN pip install --upgrade pip</a:t>
            </a:r>
          </a:p>
        </p:txBody>
      </p:sp>
      <p:sp>
        <p:nvSpPr>
          <p:cNvPr id="32" name="TextBox 31">
            <a:extLst>
              <a:ext uri="{FF2B5EF4-FFF2-40B4-BE49-F238E27FC236}">
                <a16:creationId xmlns:a16="http://schemas.microsoft.com/office/drawing/2014/main" id="{F368370B-A3AC-104E-B483-2EE68F1657BE}"/>
              </a:ext>
            </a:extLst>
          </p:cNvPr>
          <p:cNvSpPr txBox="1"/>
          <p:nvPr/>
        </p:nvSpPr>
        <p:spPr>
          <a:xfrm>
            <a:off x="3909219" y="5675390"/>
            <a:ext cx="3074496" cy="523220"/>
          </a:xfrm>
          <a:prstGeom prst="rect">
            <a:avLst/>
          </a:prstGeom>
          <a:noFill/>
        </p:spPr>
        <p:txBody>
          <a:bodyPr wrap="none" rtlCol="0">
            <a:spAutoFit/>
          </a:bodyPr>
          <a:lstStyle/>
          <a:p>
            <a:r>
              <a:rPr lang="en-US" sz="2800" dirty="0">
                <a:solidFill>
                  <a:srgbClr val="FFFF00"/>
                </a:solidFill>
              </a:rPr>
              <a:t>RUN pip install flask</a:t>
            </a:r>
          </a:p>
        </p:txBody>
      </p:sp>
      <p:sp>
        <p:nvSpPr>
          <p:cNvPr id="34" name="TextBox 33">
            <a:extLst>
              <a:ext uri="{FF2B5EF4-FFF2-40B4-BE49-F238E27FC236}">
                <a16:creationId xmlns:a16="http://schemas.microsoft.com/office/drawing/2014/main" id="{7C845A8E-6FD6-DD47-A683-F47EECE0109C}"/>
              </a:ext>
            </a:extLst>
          </p:cNvPr>
          <p:cNvSpPr txBox="1"/>
          <p:nvPr/>
        </p:nvSpPr>
        <p:spPr>
          <a:xfrm>
            <a:off x="3909219" y="6094740"/>
            <a:ext cx="2872966" cy="523220"/>
          </a:xfrm>
          <a:prstGeom prst="rect">
            <a:avLst/>
          </a:prstGeom>
          <a:noFill/>
        </p:spPr>
        <p:txBody>
          <a:bodyPr wrap="none" rtlCol="0">
            <a:spAutoFit/>
          </a:bodyPr>
          <a:lstStyle/>
          <a:p>
            <a:r>
              <a:rPr lang="en-US" sz="2800" dirty="0">
                <a:solidFill>
                  <a:srgbClr val="FFFF00"/>
                </a:solidFill>
              </a:rPr>
              <a:t>RUN </a:t>
            </a:r>
            <a:r>
              <a:rPr lang="en-US" sz="2800" dirty="0" err="1">
                <a:solidFill>
                  <a:srgbClr val="FFFF00"/>
                </a:solidFill>
              </a:rPr>
              <a:t>apk</a:t>
            </a:r>
            <a:r>
              <a:rPr lang="en-US" sz="2800" dirty="0">
                <a:solidFill>
                  <a:srgbClr val="FFFF00"/>
                </a:solidFill>
              </a:rPr>
              <a:t> add </a:t>
            </a:r>
            <a:r>
              <a:rPr lang="en-US" sz="2800" dirty="0" err="1">
                <a:solidFill>
                  <a:srgbClr val="FFFF00"/>
                </a:solidFill>
              </a:rPr>
              <a:t>redis</a:t>
            </a:r>
            <a:endParaRPr lang="en-US" sz="2800" dirty="0">
              <a:solidFill>
                <a:srgbClr val="FFFF00"/>
              </a:solidFill>
            </a:endParaRPr>
          </a:p>
        </p:txBody>
      </p:sp>
    </p:spTree>
    <p:extLst>
      <p:ext uri="{BB962C8B-B14F-4D97-AF65-F5344CB8AC3E}">
        <p14:creationId xmlns:p14="http://schemas.microsoft.com/office/powerpoint/2010/main" val="122167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dissolve">
                                      <p:cBhvr>
                                        <p:cTn id="17" dur="500"/>
                                        <p:tgtEl>
                                          <p:spTgt spid="3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arn(outVertical)">
                                      <p:cBhvr>
                                        <p:cTn id="22" dur="500"/>
                                        <p:tgtEl>
                                          <p:spTgt spid="24"/>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dissolve">
                                      <p:cBhvr>
                                        <p:cTn id="26" dur="500"/>
                                        <p:tgtEl>
                                          <p:spTgt spid="6"/>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37"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barn(outVertical)">
                                      <p:cBhvr>
                                        <p:cTn id="34" dur="500"/>
                                        <p:tgtEl>
                                          <p:spTgt spid="27"/>
                                        </p:tgtEl>
                                      </p:cBhvr>
                                    </p:animEffect>
                                  </p:childTnLst>
                                </p:cTn>
                              </p:par>
                            </p:childTnLst>
                          </p:cTn>
                        </p:par>
                        <p:par>
                          <p:cTn id="35" fill="hold">
                            <p:stCondLst>
                              <p:cond delay="500"/>
                            </p:stCondLst>
                            <p:childTnLst>
                              <p:par>
                                <p:cTn id="36" presetID="9" presetClass="entr" presetSubtype="0"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dissolve">
                                      <p:cBhvr>
                                        <p:cTn id="38" dur="500"/>
                                        <p:tgtEl>
                                          <p:spTgt spid="10"/>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dissolv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30">
                                            <p:txEl>
                                              <p:pRg st="0" end="0"/>
                                            </p:txEl>
                                          </p:spTgt>
                                        </p:tgtEl>
                                        <p:attrNameLst>
                                          <p:attrName>style.visibility</p:attrName>
                                        </p:attrNameLst>
                                      </p:cBhvr>
                                      <p:to>
                                        <p:strVal val="visible"/>
                                      </p:to>
                                    </p:set>
                                    <p:animEffect transition="in" filter="dissolve">
                                      <p:cBhvr>
                                        <p:cTn id="46" dur="500"/>
                                        <p:tgtEl>
                                          <p:spTgt spid="30">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32">
                                            <p:txEl>
                                              <p:pRg st="0" end="0"/>
                                            </p:txEl>
                                          </p:spTgt>
                                        </p:tgtEl>
                                        <p:attrNameLst>
                                          <p:attrName>style.visibility</p:attrName>
                                        </p:attrNameLst>
                                      </p:cBhvr>
                                      <p:to>
                                        <p:strVal val="visible"/>
                                      </p:to>
                                    </p:set>
                                    <p:animEffect transition="in" filter="dissolve">
                                      <p:cBhvr>
                                        <p:cTn id="51" dur="500"/>
                                        <p:tgtEl>
                                          <p:spTgt spid="3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34">
                                            <p:txEl>
                                              <p:pRg st="0" end="0"/>
                                            </p:txEl>
                                          </p:spTgt>
                                        </p:tgtEl>
                                        <p:attrNameLst>
                                          <p:attrName>style.visibility</p:attrName>
                                        </p:attrNameLst>
                                      </p:cBhvr>
                                      <p:to>
                                        <p:strVal val="visible"/>
                                      </p:to>
                                    </p:set>
                                    <p:animEffect transition="in" filter="dissolve">
                                      <p:cBhvr>
                                        <p:cTn id="56"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s code dockerfile run" descr="vs code dockerfile run">
            <a:hlinkClick r:id="" action="ppaction://media"/>
            <a:extLst>
              <a:ext uri="{FF2B5EF4-FFF2-40B4-BE49-F238E27FC236}">
                <a16:creationId xmlns:a16="http://schemas.microsoft.com/office/drawing/2014/main" id="{DF5C1AC9-2D0C-ED41-A145-A7B8DC2D3F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102141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908075" y="3737323"/>
            <a:ext cx="2389692" cy="523220"/>
          </a:xfrm>
          <a:prstGeom prst="rect">
            <a:avLst/>
          </a:prstGeom>
          <a:noFill/>
        </p:spPr>
        <p:txBody>
          <a:bodyPr wrap="none" rtlCol="0">
            <a:spAutoFit/>
          </a:bodyPr>
          <a:lstStyle/>
          <a:p>
            <a:pPr algn="ctr"/>
            <a:r>
              <a:rPr lang="en-US" sz="2800" dirty="0">
                <a:solidFill>
                  <a:srgbClr val="FFFF00"/>
                </a:solidFill>
              </a:rPr>
              <a:t>WORKDIR /app</a:t>
            </a:r>
          </a:p>
        </p:txBody>
      </p:sp>
      <p:sp>
        <p:nvSpPr>
          <p:cNvPr id="27" name="Rectangle 26">
            <a:extLst>
              <a:ext uri="{FF2B5EF4-FFF2-40B4-BE49-F238E27FC236}">
                <a16:creationId xmlns:a16="http://schemas.microsoft.com/office/drawing/2014/main" id="{0C1CD51F-6FDE-CD4B-A5A7-163F1FBC63E2}"/>
              </a:ext>
            </a:extLst>
          </p:cNvPr>
          <p:cNvSpPr/>
          <p:nvPr/>
        </p:nvSpPr>
        <p:spPr>
          <a:xfrm>
            <a:off x="6484844" y="3805947"/>
            <a:ext cx="7353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88858" y="3805947"/>
            <a:ext cx="146572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WORKDIR</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Sets the </a:t>
            </a:r>
            <a:r>
              <a:rPr lang="en-US" dirty="0">
                <a:solidFill>
                  <a:srgbClr val="FFFF00"/>
                </a:solidFill>
              </a:rPr>
              <a:t>working directory</a:t>
            </a:r>
            <a:r>
              <a:rPr lang="en-US" dirty="0"/>
              <a:t> for other instructions (RUN, COPY, etc.)</a:t>
            </a:r>
          </a:p>
          <a:p>
            <a:r>
              <a:rPr lang="en-US" dirty="0"/>
              <a:t>Accepts absolute or relative paths (/home/folder1, folder1)</a:t>
            </a:r>
          </a:p>
          <a:p>
            <a:r>
              <a:rPr lang="en-US" dirty="0"/>
              <a:t>Will be the result of the </a:t>
            </a:r>
            <a:r>
              <a:rPr lang="en-US" b="1" dirty="0" err="1">
                <a:solidFill>
                  <a:srgbClr val="FFFF00"/>
                </a:solidFill>
              </a:rPr>
              <a:t>pwd</a:t>
            </a:r>
            <a:r>
              <a:rPr lang="en-US" dirty="0"/>
              <a:t> command in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28</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172197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2909674" y="4708752"/>
            <a:ext cx="2180149" cy="369332"/>
          </a:xfrm>
          <a:prstGeom prst="rect">
            <a:avLst/>
          </a:prstGeom>
          <a:noFill/>
        </p:spPr>
        <p:txBody>
          <a:bodyPr wrap="none" rtlCol="0">
            <a:spAutoFit/>
          </a:bodyPr>
          <a:lstStyle/>
          <a:p>
            <a:pPr algn="ctr"/>
            <a:r>
              <a:rPr lang="en-US" dirty="0"/>
              <a:t>WORKDIR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852521" y="4210872"/>
            <a:ext cx="87605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793546" y="4698432"/>
            <a:ext cx="1870064" cy="369332"/>
          </a:xfrm>
          <a:prstGeom prst="rect">
            <a:avLst/>
          </a:prstGeom>
          <a:noFill/>
        </p:spPr>
        <p:txBody>
          <a:bodyPr wrap="none" rtlCol="0">
            <a:spAutoFit/>
          </a:bodyPr>
          <a:lstStyle/>
          <a:p>
            <a:pPr algn="ctr"/>
            <a:r>
              <a:rPr lang="en-US" dirty="0"/>
              <a:t>Working directory</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166940" cy="523220"/>
          </a:xfrm>
          <a:prstGeom prst="rect">
            <a:avLst/>
          </a:prstGeom>
          <a:noFill/>
        </p:spPr>
        <p:txBody>
          <a:bodyPr wrap="none" rtlCol="0">
            <a:spAutoFit/>
          </a:bodyPr>
          <a:lstStyle/>
          <a:p>
            <a:r>
              <a:rPr lang="en-US" sz="2800" dirty="0">
                <a:solidFill>
                  <a:srgbClr val="FFFF00"/>
                </a:solidFill>
              </a:rPr>
              <a:t>WORKDIR bin</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3115533" cy="523220"/>
          </a:xfrm>
          <a:prstGeom prst="rect">
            <a:avLst/>
          </a:prstGeom>
          <a:noFill/>
        </p:spPr>
        <p:txBody>
          <a:bodyPr wrap="none" rtlCol="0">
            <a:spAutoFit/>
          </a:bodyPr>
          <a:lstStyle/>
          <a:p>
            <a:r>
              <a:rPr lang="en-US" sz="2800" dirty="0">
                <a:solidFill>
                  <a:srgbClr val="FFFF00"/>
                </a:solidFill>
              </a:rPr>
              <a:t>WORKDIR resources</a:t>
            </a:r>
          </a:p>
        </p:txBody>
      </p:sp>
      <p:sp>
        <p:nvSpPr>
          <p:cNvPr id="26" name="TextBox 25">
            <a:extLst>
              <a:ext uri="{FF2B5EF4-FFF2-40B4-BE49-F238E27FC236}">
                <a16:creationId xmlns:a16="http://schemas.microsoft.com/office/drawing/2014/main" id="{47C5DA86-D901-0F41-89C5-6FF3D06C6463}"/>
              </a:ext>
            </a:extLst>
          </p:cNvPr>
          <p:cNvSpPr txBox="1"/>
          <p:nvPr/>
        </p:nvSpPr>
        <p:spPr>
          <a:xfrm>
            <a:off x="3019117" y="6094740"/>
            <a:ext cx="1057584" cy="523220"/>
          </a:xfrm>
          <a:prstGeom prst="rect">
            <a:avLst/>
          </a:prstGeom>
          <a:noFill/>
        </p:spPr>
        <p:txBody>
          <a:bodyPr wrap="square" rtlCol="0">
            <a:spAutoFit/>
          </a:bodyPr>
          <a:lstStyle/>
          <a:p>
            <a:r>
              <a:rPr lang="en-US" sz="2800" dirty="0">
                <a:solidFill>
                  <a:schemeClr val="accent6"/>
                </a:solidFill>
              </a:rPr>
              <a:t>bash$</a:t>
            </a:r>
          </a:p>
        </p:txBody>
      </p:sp>
      <p:sp>
        <p:nvSpPr>
          <p:cNvPr id="28" name="TextBox 27">
            <a:extLst>
              <a:ext uri="{FF2B5EF4-FFF2-40B4-BE49-F238E27FC236}">
                <a16:creationId xmlns:a16="http://schemas.microsoft.com/office/drawing/2014/main" id="{267D504C-6755-5B4D-90B8-D7E00D2660C1}"/>
              </a:ext>
            </a:extLst>
          </p:cNvPr>
          <p:cNvSpPr txBox="1"/>
          <p:nvPr/>
        </p:nvSpPr>
        <p:spPr>
          <a:xfrm>
            <a:off x="4564858" y="6094740"/>
            <a:ext cx="1728723" cy="523220"/>
          </a:xfrm>
          <a:prstGeom prst="rect">
            <a:avLst/>
          </a:prstGeom>
          <a:noFill/>
        </p:spPr>
        <p:txBody>
          <a:bodyPr wrap="square" rtlCol="0">
            <a:spAutoFit/>
          </a:bodyPr>
          <a:lstStyle/>
          <a:p>
            <a:pPr algn="ctr"/>
            <a:r>
              <a:rPr lang="en-US" sz="2800" dirty="0"/>
              <a:t>returns</a:t>
            </a:r>
            <a:endParaRPr lang="en-US" sz="2800" dirty="0">
              <a:solidFill>
                <a:srgbClr val="FFFF00"/>
              </a:solidFill>
            </a:endParaRPr>
          </a:p>
        </p:txBody>
      </p:sp>
      <p:sp>
        <p:nvSpPr>
          <p:cNvPr id="29" name="TextBox 28">
            <a:extLst>
              <a:ext uri="{FF2B5EF4-FFF2-40B4-BE49-F238E27FC236}">
                <a16:creationId xmlns:a16="http://schemas.microsoft.com/office/drawing/2014/main" id="{CC29BFD3-0D26-004C-A404-595CE3785CE4}"/>
              </a:ext>
            </a:extLst>
          </p:cNvPr>
          <p:cNvSpPr txBox="1"/>
          <p:nvPr/>
        </p:nvSpPr>
        <p:spPr>
          <a:xfrm>
            <a:off x="6065381" y="6094740"/>
            <a:ext cx="3015120" cy="523220"/>
          </a:xfrm>
          <a:prstGeom prst="rect">
            <a:avLst/>
          </a:prstGeom>
          <a:noFill/>
        </p:spPr>
        <p:txBody>
          <a:bodyPr wrap="none" rtlCol="0">
            <a:spAutoFit/>
          </a:bodyPr>
          <a:lstStyle/>
          <a:p>
            <a:pPr algn="ctr"/>
            <a:r>
              <a:rPr lang="en-US" sz="2800" dirty="0">
                <a:solidFill>
                  <a:schemeClr val="accent6"/>
                </a:solidFill>
              </a:rPr>
              <a:t>/app/bin/resources</a:t>
            </a:r>
          </a:p>
        </p:txBody>
      </p:sp>
      <p:sp>
        <p:nvSpPr>
          <p:cNvPr id="31" name="TextBox 30">
            <a:extLst>
              <a:ext uri="{FF2B5EF4-FFF2-40B4-BE49-F238E27FC236}">
                <a16:creationId xmlns:a16="http://schemas.microsoft.com/office/drawing/2014/main" id="{7A2012F9-2A13-FE48-8FC0-4B7B2DF6B839}"/>
              </a:ext>
            </a:extLst>
          </p:cNvPr>
          <p:cNvSpPr txBox="1"/>
          <p:nvPr/>
        </p:nvSpPr>
        <p:spPr>
          <a:xfrm>
            <a:off x="3966236" y="6094740"/>
            <a:ext cx="814582" cy="523220"/>
          </a:xfrm>
          <a:prstGeom prst="rect">
            <a:avLst/>
          </a:prstGeom>
          <a:noFill/>
        </p:spPr>
        <p:txBody>
          <a:bodyPr wrap="none" rtlCol="0">
            <a:spAutoFit/>
          </a:bodyPr>
          <a:lstStyle/>
          <a:p>
            <a:r>
              <a:rPr lang="en-US" sz="2800" dirty="0" err="1">
                <a:solidFill>
                  <a:schemeClr val="accent6"/>
                </a:solidFill>
              </a:rPr>
              <a:t>pwd</a:t>
            </a:r>
            <a:endParaRPr lang="en-US" sz="2800" dirty="0">
              <a:solidFill>
                <a:schemeClr val="accent6"/>
              </a:solidFill>
            </a:endParaRPr>
          </a:p>
        </p:txBody>
      </p:sp>
    </p:spTree>
    <p:extLst>
      <p:ext uri="{BB962C8B-B14F-4D97-AF65-F5344CB8AC3E}">
        <p14:creationId xmlns:p14="http://schemas.microsoft.com/office/powerpoint/2010/main" val="158627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26">
                                            <p:txEl>
                                              <p:pRg st="0" end="0"/>
                                            </p:txEl>
                                          </p:spTgt>
                                        </p:tgtEl>
                                        <p:attrNameLst>
                                          <p:attrName>style.visibility</p:attrName>
                                        </p:attrNameLst>
                                      </p:cBhvr>
                                      <p:to>
                                        <p:strVal val="visible"/>
                                      </p:to>
                                    </p:set>
                                    <p:animEffect transition="in" filter="dissolve">
                                      <p:cBhvr>
                                        <p:cTn id="61" dur="500"/>
                                        <p:tgtEl>
                                          <p:spTgt spid="26">
                                            <p:txEl>
                                              <p:pRg st="0" end="0"/>
                                            </p:txEl>
                                          </p:spTgt>
                                        </p:tgtEl>
                                      </p:cBhvr>
                                    </p:animEffect>
                                  </p:childTnLst>
                                </p:cTn>
                              </p:par>
                            </p:childTnLst>
                          </p:cTn>
                        </p:par>
                        <p:par>
                          <p:cTn id="62" fill="hold">
                            <p:stCondLst>
                              <p:cond delay="500"/>
                            </p:stCondLst>
                            <p:childTnLst>
                              <p:par>
                                <p:cTn id="63" presetID="22" presetClass="entr" presetSubtype="8" fill="hold" nodeType="afterEffect">
                                  <p:stCondLst>
                                    <p:cond delay="500"/>
                                  </p:stCondLst>
                                  <p:childTnLst>
                                    <p:set>
                                      <p:cBhvr>
                                        <p:cTn id="64" dur="1" fill="hold">
                                          <p:stCondLst>
                                            <p:cond delay="0"/>
                                          </p:stCondLst>
                                        </p:cTn>
                                        <p:tgtEl>
                                          <p:spTgt spid="31">
                                            <p:txEl>
                                              <p:pRg st="0" end="0"/>
                                            </p:txEl>
                                          </p:spTgt>
                                        </p:tgtEl>
                                        <p:attrNameLst>
                                          <p:attrName>style.visibility</p:attrName>
                                        </p:attrNameLst>
                                      </p:cBhvr>
                                      <p:to>
                                        <p:strVal val="visible"/>
                                      </p:to>
                                    </p:set>
                                    <p:animEffect transition="in" filter="wipe(left)">
                                      <p:cBhvr>
                                        <p:cTn id="65" dur="1000"/>
                                        <p:tgtEl>
                                          <p:spTgt spid="31">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dissolve">
                                      <p:cBhvr>
                                        <p:cTn id="70" dur="500"/>
                                        <p:tgtEl>
                                          <p:spTgt spid="28"/>
                                        </p:tgtEl>
                                      </p:cBhvr>
                                    </p:animEffect>
                                  </p:childTnLst>
                                </p:cTn>
                              </p:par>
                            </p:childTnLst>
                          </p:cTn>
                        </p:par>
                        <p:par>
                          <p:cTn id="71" fill="hold">
                            <p:stCondLst>
                              <p:cond delay="500"/>
                            </p:stCondLst>
                            <p:childTnLst>
                              <p:par>
                                <p:cTn id="72" presetID="22" presetClass="entr" presetSubtype="8" fill="hold" grpId="0" nodeType="afterEffect">
                                  <p:stCondLst>
                                    <p:cond delay="500"/>
                                  </p:stCondLst>
                                  <p:childTnLst>
                                    <p:set>
                                      <p:cBhvr>
                                        <p:cTn id="73" dur="1" fill="hold">
                                          <p:stCondLst>
                                            <p:cond delay="0"/>
                                          </p:stCondLst>
                                        </p:cTn>
                                        <p:tgtEl>
                                          <p:spTgt spid="29"/>
                                        </p:tgtEl>
                                        <p:attrNameLst>
                                          <p:attrName>style.visibility</p:attrName>
                                        </p:attrNameLst>
                                      </p:cBhvr>
                                      <p:to>
                                        <p:strVal val="visible"/>
                                      </p:to>
                                    </p:set>
                                    <p:animEffect transition="in" filter="wipe(left)">
                                      <p:cBhvr>
                                        <p:cTn id="74"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28" grpId="0"/>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workdir" descr="vs code dockerfile workdir">
            <a:hlinkClick r:id="" action="ppaction://media"/>
            <a:extLst>
              <a:ext uri="{FF2B5EF4-FFF2-40B4-BE49-F238E27FC236}">
                <a16:creationId xmlns:a16="http://schemas.microsoft.com/office/drawing/2014/main" id="{F151DD75-517B-9946-8782-1BFF862629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5121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Background</a:t>
            </a:r>
          </a:p>
        </p:txBody>
      </p:sp>
    </p:spTree>
    <p:extLst>
      <p:ext uri="{BB962C8B-B14F-4D97-AF65-F5344CB8AC3E}">
        <p14:creationId xmlns:p14="http://schemas.microsoft.com/office/powerpoint/2010/main" val="12164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3758150" y="3737323"/>
            <a:ext cx="4689554" cy="523220"/>
          </a:xfrm>
          <a:prstGeom prst="rect">
            <a:avLst/>
          </a:prstGeom>
          <a:noFill/>
        </p:spPr>
        <p:txBody>
          <a:bodyPr wrap="none" rtlCol="0">
            <a:spAutoFit/>
          </a:bodyPr>
          <a:lstStyle/>
          <a:p>
            <a:pPr algn="ctr"/>
            <a:r>
              <a:rPr lang="en-US" sz="2800" dirty="0">
                <a:solidFill>
                  <a:srgbClr val="FFFF00"/>
                </a:solidFill>
              </a:rPr>
              <a:t>COPY </a:t>
            </a:r>
            <a:r>
              <a:rPr lang="en-US" sz="2800" dirty="0" err="1">
                <a:solidFill>
                  <a:srgbClr val="FFFF00"/>
                </a:solidFill>
              </a:rPr>
              <a:t>my_script.py</a:t>
            </a:r>
            <a:r>
              <a:rPr lang="en-US" sz="2800" dirty="0">
                <a:solidFill>
                  <a:srgbClr val="FFFF00"/>
                </a:solidFill>
              </a:rPr>
              <a:t> </a:t>
            </a:r>
            <a:r>
              <a:rPr lang="en-US" sz="2800" dirty="0" err="1">
                <a:solidFill>
                  <a:srgbClr val="FFFF00"/>
                </a:solidFill>
              </a:rPr>
              <a:t>myscript.py</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651820" y="3805947"/>
            <a:ext cx="171441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3852040" y="3805947"/>
            <a:ext cx="83031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COPY</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Copies files or directories to the </a:t>
            </a:r>
            <a:r>
              <a:rPr lang="en-US" dirty="0">
                <a:solidFill>
                  <a:srgbClr val="FFFF00"/>
                </a:solidFill>
              </a:rPr>
              <a:t>Image</a:t>
            </a:r>
          </a:p>
          <a:p>
            <a:r>
              <a:rPr lang="en-US" dirty="0"/>
              <a:t>Accepts absolute or relative paths (</a:t>
            </a:r>
            <a:r>
              <a:rPr lang="en-US" dirty="0">
                <a:solidFill>
                  <a:srgbClr val="FFFF00"/>
                </a:solidFill>
              </a:rPr>
              <a:t>/home/folder1</a:t>
            </a:r>
            <a:r>
              <a:rPr lang="en-US" dirty="0"/>
              <a:t>, </a:t>
            </a:r>
            <a:r>
              <a:rPr lang="en-US" dirty="0">
                <a:solidFill>
                  <a:srgbClr val="FFFF00"/>
                </a:solidFill>
              </a:rPr>
              <a:t>folder1</a:t>
            </a:r>
            <a:r>
              <a:rPr lang="en-US" dirty="0"/>
              <a:t>)</a:t>
            </a:r>
          </a:p>
          <a:p>
            <a:r>
              <a:rPr lang="en-US" dirty="0"/>
              <a:t>Accepts wildcard characters (</a:t>
            </a:r>
            <a:r>
              <a:rPr lang="en-US" dirty="0">
                <a:solidFill>
                  <a:srgbClr val="FFFF00"/>
                </a:solidFill>
              </a:rPr>
              <a:t>*.txt</a:t>
            </a:r>
            <a:r>
              <a:rPr lang="en-US" dirty="0"/>
              <a:t>)</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30</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267451"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20854" y="4708752"/>
            <a:ext cx="1757789" cy="369332"/>
          </a:xfrm>
          <a:prstGeom prst="rect">
            <a:avLst/>
          </a:prstGeom>
          <a:noFill/>
        </p:spPr>
        <p:txBody>
          <a:bodyPr wrap="none" rtlCol="0">
            <a:spAutoFit/>
          </a:bodyPr>
          <a:lstStyle/>
          <a:p>
            <a:pPr algn="ctr"/>
            <a:r>
              <a:rPr lang="en-US" dirty="0"/>
              <a:t>COPY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509027" y="4210872"/>
            <a:ext cx="219554"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07193" y="4698432"/>
            <a:ext cx="1242776" cy="369332"/>
          </a:xfrm>
          <a:prstGeom prst="rect">
            <a:avLst/>
          </a:prstGeom>
          <a:noFill/>
        </p:spPr>
        <p:txBody>
          <a:bodyPr wrap="none" rtlCol="0">
            <a:spAutoFit/>
          </a:bodyPr>
          <a:lstStyle/>
          <a:p>
            <a:pPr algn="ctr"/>
            <a:r>
              <a:rPr lang="en-US" dirty="0"/>
              <a:t>destination</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4587859" cy="523220"/>
          </a:xfrm>
          <a:prstGeom prst="rect">
            <a:avLst/>
          </a:prstGeom>
          <a:noFill/>
        </p:spPr>
        <p:txBody>
          <a:bodyPr wrap="none" rtlCol="0">
            <a:spAutoFit/>
          </a:bodyPr>
          <a:lstStyle/>
          <a:p>
            <a:r>
              <a:rPr lang="en-US" sz="2800" dirty="0">
                <a:solidFill>
                  <a:srgbClr val="FFFF00"/>
                </a:solidFill>
              </a:rPr>
              <a:t>COPY </a:t>
            </a:r>
            <a:r>
              <a:rPr lang="en-US" sz="2800" dirty="0" err="1">
                <a:solidFill>
                  <a:srgbClr val="FFFF00"/>
                </a:solidFill>
              </a:rPr>
              <a:t>files_dir</a:t>
            </a:r>
            <a:r>
              <a:rPr lang="en-US" sz="2800" dirty="0">
                <a:solidFill>
                  <a:srgbClr val="FFFF00"/>
                </a:solidFill>
              </a:rPr>
              <a:t> /home/</a:t>
            </a:r>
            <a:r>
              <a:rPr lang="en-US" sz="2800" dirty="0" err="1">
                <a:solidFill>
                  <a:srgbClr val="FFFF00"/>
                </a:solidFill>
              </a:rPr>
              <a:t>files_dir</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1314527" cy="523220"/>
          </a:xfrm>
          <a:prstGeom prst="rect">
            <a:avLst/>
          </a:prstGeom>
          <a:noFill/>
        </p:spPr>
        <p:txBody>
          <a:bodyPr wrap="none" rtlCol="0">
            <a:spAutoFit/>
          </a:bodyPr>
          <a:lstStyle/>
          <a:p>
            <a:r>
              <a:rPr lang="en-US" sz="2800" dirty="0">
                <a:solidFill>
                  <a:srgbClr val="FFFF00"/>
                </a:solidFill>
              </a:rPr>
              <a:t>COPY . .</a:t>
            </a:r>
          </a:p>
        </p:txBody>
      </p:sp>
      <p:sp>
        <p:nvSpPr>
          <p:cNvPr id="34" name="Rectangle 33">
            <a:extLst>
              <a:ext uri="{FF2B5EF4-FFF2-40B4-BE49-F238E27FC236}">
                <a16:creationId xmlns:a16="http://schemas.microsoft.com/office/drawing/2014/main" id="{56934A13-1EF8-6A4A-8201-1878451DF31A}"/>
              </a:ext>
            </a:extLst>
          </p:cNvPr>
          <p:cNvSpPr/>
          <p:nvPr/>
        </p:nvSpPr>
        <p:spPr>
          <a:xfrm>
            <a:off x="4733798" y="3805947"/>
            <a:ext cx="18809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V="1">
            <a:off x="5666932" y="4210872"/>
            <a:ext cx="733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262911" y="4698432"/>
            <a:ext cx="808042" cy="369332"/>
          </a:xfrm>
          <a:prstGeom prst="rect">
            <a:avLst/>
          </a:prstGeom>
          <a:noFill/>
        </p:spPr>
        <p:txBody>
          <a:bodyPr wrap="none" rtlCol="0">
            <a:spAutoFit/>
          </a:bodyPr>
          <a:lstStyle/>
          <a:p>
            <a:pPr algn="ctr"/>
            <a:r>
              <a:rPr lang="en-US" dirty="0"/>
              <a:t>source</a:t>
            </a:r>
          </a:p>
        </p:txBody>
      </p:sp>
    </p:spTree>
    <p:extLst>
      <p:ext uri="{BB962C8B-B14F-4D97-AF65-F5344CB8AC3E}">
        <p14:creationId xmlns:p14="http://schemas.microsoft.com/office/powerpoint/2010/main" val="277316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25">
                                            <p:txEl>
                                              <p:pRg st="0" end="0"/>
                                            </p:txEl>
                                          </p:spTgt>
                                        </p:tgtEl>
                                        <p:attrNameLst>
                                          <p:attrName>style.visibility</p:attrName>
                                        </p:attrNameLst>
                                      </p:cBhvr>
                                      <p:to>
                                        <p:strVal val="visible"/>
                                      </p:to>
                                    </p:set>
                                    <p:animEffect transition="in" filter="dissolve">
                                      <p:cBhvr>
                                        <p:cTn id="68"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34" grpId="0" animBg="1"/>
      <p:bldP spid="3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opy" descr="vs code dockerfile copy">
            <a:hlinkClick r:id="" action="ppaction://media"/>
            <a:extLst>
              <a:ext uri="{FF2B5EF4-FFF2-40B4-BE49-F238E27FC236}">
                <a16:creationId xmlns:a16="http://schemas.microsoft.com/office/drawing/2014/main" id="{286233B9-6EF1-A54F-96E9-A2276A3780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18968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042382" y="3737323"/>
            <a:ext cx="2121094" cy="523220"/>
          </a:xfrm>
          <a:prstGeom prst="rect">
            <a:avLst/>
          </a:prstGeom>
          <a:noFill/>
        </p:spPr>
        <p:txBody>
          <a:bodyPr wrap="none" rtlCol="0">
            <a:spAutoFit/>
          </a:bodyPr>
          <a:lstStyle/>
          <a:p>
            <a:pPr algn="ctr"/>
            <a:r>
              <a:rPr lang="en-US" sz="2800" dirty="0">
                <a:solidFill>
                  <a:srgbClr val="FFFF00"/>
                </a:solidFill>
              </a:rPr>
              <a:t>EXPOSE 8080</a:t>
            </a: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7594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153439" y="3805947"/>
            <a:ext cx="1106686"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EXPOSE</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Informs Docker that the Container listens on a specific port at runtime</a:t>
            </a:r>
            <a:endParaRPr lang="en-US" dirty="0">
              <a:solidFill>
                <a:srgbClr val="FFFF00"/>
              </a:solidFill>
            </a:endParaRPr>
          </a:p>
          <a:p>
            <a:r>
              <a:rPr lang="en-US" dirty="0"/>
              <a:t>Does </a:t>
            </a:r>
            <a:r>
              <a:rPr lang="en-US" dirty="0">
                <a:solidFill>
                  <a:srgbClr val="FFFF00"/>
                </a:solidFill>
              </a:rPr>
              <a:t>NOT</a:t>
            </a:r>
            <a:r>
              <a:rPr lang="en-US" dirty="0"/>
              <a:t> actually publish the port, functions as documentation</a:t>
            </a:r>
          </a:p>
          <a:p>
            <a:r>
              <a:rPr lang="en-US" dirty="0"/>
              <a:t>Info from the </a:t>
            </a:r>
            <a:r>
              <a:rPr lang="en-US" dirty="0">
                <a:solidFill>
                  <a:srgbClr val="FFFF00"/>
                </a:solidFill>
              </a:rPr>
              <a:t>Image builder</a:t>
            </a:r>
            <a:r>
              <a:rPr lang="en-US" dirty="0"/>
              <a:t> to the person who </a:t>
            </a:r>
            <a:r>
              <a:rPr lang="en-US" dirty="0">
                <a:solidFill>
                  <a:srgbClr val="FFFF00"/>
                </a:solidFill>
              </a:rPr>
              <a:t>runs</a:t>
            </a:r>
            <a:r>
              <a:rPr lang="en-US" dirty="0"/>
              <a:t>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32</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707032"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14224" y="4708752"/>
            <a:ext cx="1971052" cy="369332"/>
          </a:xfrm>
          <a:prstGeom prst="rect">
            <a:avLst/>
          </a:prstGeom>
          <a:noFill/>
        </p:spPr>
        <p:txBody>
          <a:bodyPr wrap="none" rtlCol="0">
            <a:spAutoFit/>
          </a:bodyPr>
          <a:lstStyle/>
          <a:p>
            <a:pPr algn="ctr"/>
            <a:r>
              <a:rPr lang="en-US" dirty="0"/>
              <a:t>EXPOSE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696934" y="4210872"/>
            <a:ext cx="103165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524605" y="4698432"/>
            <a:ext cx="2407967" cy="369332"/>
          </a:xfrm>
          <a:prstGeom prst="rect">
            <a:avLst/>
          </a:prstGeom>
          <a:noFill/>
        </p:spPr>
        <p:txBody>
          <a:bodyPr wrap="none" rtlCol="0">
            <a:spAutoFit/>
          </a:bodyPr>
          <a:lstStyle/>
          <a:p>
            <a:pPr algn="ctr"/>
            <a:r>
              <a:rPr lang="en-US" dirty="0"/>
              <a:t>port (TCP is the default)</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717860"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tcp</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2828018"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udp</a:t>
            </a:r>
            <a:endParaRPr lang="en-US" sz="2800" dirty="0">
              <a:solidFill>
                <a:srgbClr val="FFFF00"/>
              </a:solidFill>
            </a:endParaRPr>
          </a:p>
        </p:txBody>
      </p:sp>
    </p:spTree>
    <p:extLst>
      <p:ext uri="{BB962C8B-B14F-4D97-AF65-F5344CB8AC3E}">
        <p14:creationId xmlns:p14="http://schemas.microsoft.com/office/powerpoint/2010/main" val="205055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s code dockerfile expose" descr="vs code dockerfile expose">
            <a:hlinkClick r:id="" action="ppaction://media"/>
            <a:extLst>
              <a:ext uri="{FF2B5EF4-FFF2-40B4-BE49-F238E27FC236}">
                <a16:creationId xmlns:a16="http://schemas.microsoft.com/office/drawing/2014/main" id="{11AC76D3-136C-E942-A415-49E3CE9288C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236197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9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1875787" y="3737323"/>
            <a:ext cx="8454302" cy="523220"/>
          </a:xfrm>
          <a:prstGeom prst="rect">
            <a:avLst/>
          </a:prstGeom>
          <a:noFill/>
        </p:spPr>
        <p:txBody>
          <a:bodyPr wrap="none" rtlCol="0">
            <a:spAutoFit/>
          </a:bodyPr>
          <a:lstStyle/>
          <a:p>
            <a:pPr algn="ctr"/>
            <a:r>
              <a:rPr lang="en-US" sz="2800" dirty="0">
                <a:solidFill>
                  <a:srgbClr val="FFFF00"/>
                </a:solidFill>
              </a:rPr>
              <a:t>LABEL maintainer="Kris Miller &lt;</a:t>
            </a:r>
            <a:r>
              <a:rPr lang="en-US" sz="2800" dirty="0" err="1">
                <a:solidFill>
                  <a:srgbClr val="FFFF00"/>
                </a:solidFill>
              </a:rPr>
              <a:t>kris.miller@acme.com</a:t>
            </a:r>
            <a:r>
              <a:rPr lang="en-US" sz="2800" dirty="0">
                <a:solidFill>
                  <a:srgbClr val="FFFF00"/>
                </a:solidFill>
              </a:rPr>
              <a:t>&gt;"</a:t>
            </a:r>
          </a:p>
        </p:txBody>
      </p:sp>
      <p:sp>
        <p:nvSpPr>
          <p:cNvPr id="27" name="Rectangle 26">
            <a:extLst>
              <a:ext uri="{FF2B5EF4-FFF2-40B4-BE49-F238E27FC236}">
                <a16:creationId xmlns:a16="http://schemas.microsoft.com/office/drawing/2014/main" id="{0C1CD51F-6FDE-CD4B-A5A7-163F1FBC63E2}"/>
              </a:ext>
            </a:extLst>
          </p:cNvPr>
          <p:cNvSpPr/>
          <p:nvPr/>
        </p:nvSpPr>
        <p:spPr>
          <a:xfrm>
            <a:off x="4756031" y="3805947"/>
            <a:ext cx="5400710"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2035260" y="3805947"/>
            <a:ext cx="91221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6934A13-1EF8-6A4A-8201-1878451DF31A}"/>
              </a:ext>
            </a:extLst>
          </p:cNvPr>
          <p:cNvSpPr/>
          <p:nvPr/>
        </p:nvSpPr>
        <p:spPr>
          <a:xfrm>
            <a:off x="2992053" y="3805947"/>
            <a:ext cx="174692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LABEL</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Adds </a:t>
            </a:r>
            <a:r>
              <a:rPr lang="en-US" dirty="0">
                <a:solidFill>
                  <a:srgbClr val="FFFF00"/>
                </a:solidFill>
              </a:rPr>
              <a:t>metadata</a:t>
            </a:r>
            <a:r>
              <a:rPr lang="en-US" dirty="0"/>
              <a:t> to the Image </a:t>
            </a:r>
          </a:p>
          <a:p>
            <a:r>
              <a:rPr lang="en-US" dirty="0"/>
              <a:t>Denoted in key-value pairs (</a:t>
            </a:r>
            <a:r>
              <a:rPr lang="en-US" dirty="0">
                <a:solidFill>
                  <a:srgbClr val="FFFF00"/>
                </a:solidFill>
              </a:rPr>
              <a:t>maintainer="Kris Miller"</a:t>
            </a:r>
            <a:r>
              <a:rPr lang="en-US" dirty="0"/>
              <a:t>)</a:t>
            </a:r>
          </a:p>
          <a:p>
            <a:r>
              <a:rPr lang="en-US" dirty="0" err="1"/>
              <a:t>Dockerfiles</a:t>
            </a:r>
            <a:r>
              <a:rPr lang="en-US" dirty="0"/>
              <a:t> support </a:t>
            </a:r>
            <a:r>
              <a:rPr lang="en-US" dirty="0">
                <a:solidFill>
                  <a:srgbClr val="FFFF00"/>
                </a:solidFill>
              </a:rPr>
              <a:t>single</a:t>
            </a:r>
            <a:r>
              <a:rPr lang="en-US" dirty="0"/>
              <a:t> and </a:t>
            </a:r>
            <a:r>
              <a:rPr lang="en-US" dirty="0">
                <a:solidFill>
                  <a:srgbClr val="FFFF00"/>
                </a:solidFill>
              </a:rPr>
              <a:t>multi-line</a:t>
            </a:r>
            <a:r>
              <a:rPr lang="en-US" dirty="0"/>
              <a:t> LABEL instructions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H="1" flipV="1">
            <a:off x="2491367" y="4210872"/>
            <a:ext cx="1508383"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91969" y="4708752"/>
            <a:ext cx="1815562" cy="369332"/>
          </a:xfrm>
          <a:prstGeom prst="rect">
            <a:avLst/>
          </a:prstGeom>
          <a:noFill/>
        </p:spPr>
        <p:txBody>
          <a:bodyPr wrap="none" rtlCol="0">
            <a:spAutoFit/>
          </a:bodyPr>
          <a:lstStyle/>
          <a:p>
            <a:pPr algn="ctr"/>
            <a:r>
              <a:rPr lang="en-US" dirty="0"/>
              <a:t>LABEL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456386" y="4210872"/>
            <a:ext cx="27219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385475" y="4698432"/>
            <a:ext cx="686215" cy="369332"/>
          </a:xfrm>
          <a:prstGeom prst="rect">
            <a:avLst/>
          </a:prstGeom>
          <a:noFill/>
        </p:spPr>
        <p:txBody>
          <a:bodyPr wrap="none" rtlCol="0">
            <a:spAutoFit/>
          </a:bodyPr>
          <a:lstStyle/>
          <a:p>
            <a:pPr algn="ctr"/>
            <a:r>
              <a:rPr lang="en-US" dirty="0"/>
              <a:t>value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348930" cy="523220"/>
          </a:xfrm>
          <a:prstGeom prst="rect">
            <a:avLst/>
          </a:prstGeom>
          <a:noFill/>
        </p:spPr>
        <p:txBody>
          <a:bodyPr wrap="none" rtlCol="0">
            <a:spAutoFit/>
          </a:bodyPr>
          <a:lstStyle/>
          <a:p>
            <a:r>
              <a:rPr lang="en-US" sz="2800" dirty="0">
                <a:solidFill>
                  <a:srgbClr val="FFFF00"/>
                </a:solidFill>
              </a:rPr>
              <a:t>LABEL version="1.0" \</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668877" cy="523220"/>
          </a:xfrm>
          <a:prstGeom prst="rect">
            <a:avLst/>
          </a:prstGeom>
          <a:noFill/>
        </p:spPr>
        <p:txBody>
          <a:bodyPr wrap="none" rtlCol="0">
            <a:spAutoFit/>
          </a:bodyPr>
          <a:lstStyle/>
          <a:p>
            <a:pPr lvl="1"/>
            <a:r>
              <a:rPr lang="en-US" sz="2800" dirty="0">
                <a:solidFill>
                  <a:srgbClr val="FFFF00"/>
                </a:solidFill>
              </a:rPr>
              <a:t>	description= "Web Application Image"</a:t>
            </a:r>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H="1" flipV="1">
            <a:off x="3865517" y="4210872"/>
            <a:ext cx="180141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417152" y="4698432"/>
            <a:ext cx="499560" cy="369332"/>
          </a:xfrm>
          <a:prstGeom prst="rect">
            <a:avLst/>
          </a:prstGeom>
          <a:noFill/>
        </p:spPr>
        <p:txBody>
          <a:bodyPr wrap="none" rtlCol="0">
            <a:spAutoFit/>
          </a:bodyPr>
          <a:lstStyle/>
          <a:p>
            <a:pPr algn="ctr"/>
            <a:r>
              <a:rPr lang="en-US" dirty="0"/>
              <a:t>key</a:t>
            </a:r>
          </a:p>
        </p:txBody>
      </p:sp>
    </p:spTree>
    <p:extLst>
      <p:ext uri="{BB962C8B-B14F-4D97-AF65-F5344CB8AC3E}">
        <p14:creationId xmlns:p14="http://schemas.microsoft.com/office/powerpoint/2010/main" val="160276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par>
                                <p:cTn id="64" presetID="9" presetClass="entr" presetSubtype="0" fill="hold" nodeType="withEffect">
                                  <p:stCondLst>
                                    <p:cond delay="0"/>
                                  </p:stCondLst>
                                  <p:childTnLst>
                                    <p:set>
                                      <p:cBhvr>
                                        <p:cTn id="65" dur="1" fill="hold">
                                          <p:stCondLst>
                                            <p:cond delay="0"/>
                                          </p:stCondLst>
                                        </p:cTn>
                                        <p:tgtEl>
                                          <p:spTgt spid="25">
                                            <p:txEl>
                                              <p:pRg st="0" end="0"/>
                                            </p:txEl>
                                          </p:spTgt>
                                        </p:tgtEl>
                                        <p:attrNameLst>
                                          <p:attrName>style.visibility</p:attrName>
                                        </p:attrNameLst>
                                      </p:cBhvr>
                                      <p:to>
                                        <p:strVal val="visible"/>
                                      </p:to>
                                    </p:set>
                                    <p:animEffect transition="in" filter="dissolve">
                                      <p:cBhvr>
                                        <p:cTn id="6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4" grpId="0" animBg="1"/>
      <p:bldP spid="3" grpId="0" build="p"/>
      <p:bldP spid="7" grpId="0"/>
      <p:bldP spid="11" grpId="0"/>
      <p:bldP spid="3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s code dockerfile label" descr="vs code dockerfile label">
            <a:hlinkClick r:id="" action="ppaction://media"/>
            <a:extLst>
              <a:ext uri="{FF2B5EF4-FFF2-40B4-BE49-F238E27FC236}">
                <a16:creationId xmlns:a16="http://schemas.microsoft.com/office/drawing/2014/main" id="{B448547E-246E-2B40-B458-DAF2AFED0CD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5317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444735" y="3737323"/>
            <a:ext cx="1316386" cy="523220"/>
          </a:xfrm>
          <a:prstGeom prst="rect">
            <a:avLst/>
          </a:prstGeom>
          <a:noFill/>
        </p:spPr>
        <p:txBody>
          <a:bodyPr wrap="none" rtlCol="0">
            <a:spAutoFit/>
          </a:bodyPr>
          <a:lstStyle/>
          <a:p>
            <a:pPr algn="ctr"/>
            <a:r>
              <a:rPr lang="en-US" sz="2800" dirty="0">
                <a:solidFill>
                  <a:srgbClr val="FFFF00"/>
                </a:solidFill>
              </a:rPr>
              <a:t>CMD </a:t>
            </a:r>
            <a:r>
              <a:rPr lang="en-US" sz="2800" dirty="0" err="1">
                <a:solidFill>
                  <a:srgbClr val="FFFF00"/>
                </a:solidFill>
              </a:rPr>
              <a:t>sh</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36494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527393" y="3805947"/>
            <a:ext cx="73273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CMD</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199" y="1825625"/>
            <a:ext cx="10816525" cy="1817567"/>
          </a:xfrm>
        </p:spPr>
        <p:txBody>
          <a:bodyPr>
            <a:normAutofit/>
          </a:bodyPr>
          <a:lstStyle/>
          <a:p>
            <a:r>
              <a:rPr lang="en-US" dirty="0"/>
              <a:t>Specifies the </a:t>
            </a:r>
            <a:r>
              <a:rPr lang="en-US" dirty="0">
                <a:solidFill>
                  <a:srgbClr val="FFFF00"/>
                </a:solidFill>
              </a:rPr>
              <a:t>executable</a:t>
            </a:r>
            <a:r>
              <a:rPr lang="en-US" dirty="0"/>
              <a:t> for Containers to run at </a:t>
            </a:r>
            <a:r>
              <a:rPr lang="en-US" dirty="0">
                <a:solidFill>
                  <a:srgbClr val="FFFF00"/>
                </a:solidFill>
              </a:rPr>
              <a:t>startup </a:t>
            </a:r>
            <a:r>
              <a:rPr lang="en-US" dirty="0"/>
              <a:t>(</a:t>
            </a:r>
            <a:r>
              <a:rPr lang="en-US" dirty="0" err="1"/>
              <a:t>sh</a:t>
            </a:r>
            <a:r>
              <a:rPr lang="en-US" dirty="0"/>
              <a:t>, flask, etc.)</a:t>
            </a:r>
          </a:p>
          <a:p>
            <a:r>
              <a:rPr lang="en-US" dirty="0"/>
              <a:t>Only </a:t>
            </a:r>
            <a:r>
              <a:rPr lang="en-US" dirty="0">
                <a:solidFill>
                  <a:srgbClr val="FFFF00"/>
                </a:solidFill>
              </a:rPr>
              <a:t>one</a:t>
            </a:r>
            <a:r>
              <a:rPr lang="en-US" dirty="0"/>
              <a:t> CMD instruction allowed</a:t>
            </a:r>
          </a:p>
          <a:p>
            <a:r>
              <a:rPr lang="en-US" dirty="0"/>
              <a:t>The </a:t>
            </a:r>
            <a:r>
              <a:rPr lang="en-US" dirty="0">
                <a:solidFill>
                  <a:srgbClr val="FFFF00"/>
                </a:solidFill>
              </a:rPr>
              <a:t>Final </a:t>
            </a:r>
            <a:r>
              <a:rPr lang="en-US" dirty="0" err="1"/>
              <a:t>Dockerfile</a:t>
            </a:r>
            <a:r>
              <a:rPr lang="en-US" dirty="0"/>
              <a:t> instruction</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894009"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43265" y="4708752"/>
            <a:ext cx="1712969" cy="369332"/>
          </a:xfrm>
          <a:prstGeom prst="rect">
            <a:avLst/>
          </a:prstGeom>
          <a:noFill/>
        </p:spPr>
        <p:txBody>
          <a:bodyPr wrap="none" rtlCol="0">
            <a:spAutoFit/>
          </a:bodyPr>
          <a:lstStyle/>
          <a:p>
            <a:pPr algn="ctr"/>
            <a:r>
              <a:rPr lang="en-US" dirty="0"/>
              <a:t>CMD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99681" y="4210872"/>
            <a:ext cx="1228902"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28675" y="4698432"/>
            <a:ext cx="1199816" cy="369332"/>
          </a:xfrm>
          <a:prstGeom prst="rect">
            <a:avLst/>
          </a:prstGeom>
          <a:noFill/>
        </p:spPr>
        <p:txBody>
          <a:bodyPr wrap="none" rtlCol="0">
            <a:spAutoFit/>
          </a:bodyPr>
          <a:lstStyle/>
          <a:p>
            <a:pPr algn="ctr"/>
            <a:r>
              <a:rPr lang="en-US" dirty="0"/>
              <a:t>executable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797193" cy="523220"/>
          </a:xfrm>
          <a:prstGeom prst="rect">
            <a:avLst/>
          </a:prstGeom>
          <a:noFill/>
        </p:spPr>
        <p:txBody>
          <a:bodyPr wrap="none" rtlCol="0">
            <a:spAutoFit/>
          </a:bodyPr>
          <a:lstStyle/>
          <a:p>
            <a:r>
              <a:rPr lang="en-US" sz="2800" dirty="0">
                <a:solidFill>
                  <a:srgbClr val="FFFF00"/>
                </a:solidFill>
              </a:rPr>
              <a:t>CMD echo "Hello World"</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198300" cy="523220"/>
          </a:xfrm>
          <a:prstGeom prst="rect">
            <a:avLst/>
          </a:prstGeom>
          <a:noFill/>
        </p:spPr>
        <p:txBody>
          <a:bodyPr wrap="none" rtlCol="0">
            <a:spAutoFit/>
          </a:bodyPr>
          <a:lstStyle/>
          <a:p>
            <a:r>
              <a:rPr lang="en-US" sz="2800" dirty="0">
                <a:solidFill>
                  <a:srgbClr val="FFFF00"/>
                </a:solidFill>
              </a:rPr>
              <a:t>CMD flask run --host=0.0.0.0 --port=5000</a:t>
            </a:r>
          </a:p>
        </p:txBody>
      </p:sp>
    </p:spTree>
    <p:extLst>
      <p:ext uri="{BB962C8B-B14F-4D97-AF65-F5344CB8AC3E}">
        <p14:creationId xmlns:p14="http://schemas.microsoft.com/office/powerpoint/2010/main" val="156398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md" descr="vs code dockerfile cmd">
            <a:hlinkClick r:id="" action="ppaction://media"/>
            <a:extLst>
              <a:ext uri="{FF2B5EF4-FFF2-40B4-BE49-F238E27FC236}">
                <a16:creationId xmlns:a16="http://schemas.microsoft.com/office/drawing/2014/main" id="{82BD1767-D7FB-1346-8F68-4B26862865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59883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Build Docker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You have a complete </a:t>
            </a:r>
            <a:r>
              <a:rPr lang="en-US" dirty="0" err="1"/>
              <a:t>Dockerfile</a:t>
            </a:r>
            <a:r>
              <a:rPr lang="en-US" dirty="0"/>
              <a:t>, let’s do something with it!</a:t>
            </a:r>
          </a:p>
          <a:p>
            <a:r>
              <a:rPr lang="en-US" dirty="0"/>
              <a:t>Open your terminal and switch to the directory with your </a:t>
            </a:r>
            <a:r>
              <a:rPr lang="en-US" dirty="0" err="1"/>
              <a:t>Dockerfile</a:t>
            </a:r>
            <a:endParaRPr lang="en-US" dirty="0"/>
          </a:p>
          <a:p>
            <a:pPr lvl="1"/>
            <a:r>
              <a:rPr lang="en-US" sz="2800" dirty="0"/>
              <a:t>For example, </a:t>
            </a:r>
            <a:r>
              <a:rPr lang="en-US" sz="2800" b="1" i="1" dirty="0">
                <a:solidFill>
                  <a:srgbClr val="FFFF00"/>
                </a:solidFill>
              </a:rPr>
              <a:t>cd ~/code</a:t>
            </a:r>
            <a:endParaRPr lang="en-US" sz="2800" dirty="0"/>
          </a:p>
          <a:p>
            <a:r>
              <a:rPr lang="en-US" dirty="0"/>
              <a:t>Create a </a:t>
            </a:r>
            <a:r>
              <a:rPr lang="en-US" dirty="0">
                <a:solidFill>
                  <a:srgbClr val="FFFF00"/>
                </a:solidFill>
              </a:rPr>
              <a:t>Docker Image</a:t>
            </a:r>
            <a:r>
              <a:rPr lang="en-US" dirty="0"/>
              <a:t> with either of these commands:</a:t>
            </a:r>
          </a:p>
          <a:p>
            <a:pPr marL="457200" lvl="1" indent="0">
              <a:buNone/>
            </a:pPr>
            <a:r>
              <a:rPr lang="en-US" sz="2800" b="1" i="1" dirty="0">
                <a:solidFill>
                  <a:srgbClr val="FFFF00"/>
                </a:solidFill>
              </a:rPr>
              <a:t>docker build -t </a:t>
            </a:r>
            <a:r>
              <a:rPr lang="en-US" sz="2800" b="1" i="1" dirty="0" err="1">
                <a:solidFill>
                  <a:srgbClr val="FFFF00"/>
                </a:solidFill>
              </a:rPr>
              <a:t>my_image</a:t>
            </a:r>
            <a:r>
              <a:rPr lang="en-US" sz="2800" b="1" i="1" dirty="0">
                <a:solidFill>
                  <a:srgbClr val="FFFF00"/>
                </a:solidFill>
              </a:rPr>
              <a:t> .</a:t>
            </a:r>
          </a:p>
          <a:p>
            <a:pPr marL="457200" lvl="1" indent="0">
              <a:buNone/>
            </a:pPr>
            <a:r>
              <a:rPr lang="en-US" sz="2800" b="1" i="1" dirty="0">
                <a:solidFill>
                  <a:srgbClr val="FFFF00"/>
                </a:solidFill>
              </a:rPr>
              <a:t>docker image build -t </a:t>
            </a:r>
            <a:r>
              <a:rPr lang="en-US" sz="2800" b="1" i="1" dirty="0" err="1">
                <a:solidFill>
                  <a:srgbClr val="FFFF00"/>
                </a:solidFill>
              </a:rPr>
              <a:t>my_image</a:t>
            </a:r>
            <a:r>
              <a:rPr lang="en-US" sz="2800" b="1" i="1" dirty="0">
                <a:solidFill>
                  <a:srgbClr val="FFFF00"/>
                </a:solidFill>
              </a:rPr>
              <a:t> .</a:t>
            </a:r>
          </a:p>
          <a:p>
            <a:r>
              <a:rPr lang="en-US" dirty="0"/>
              <a:t>List your Docker Images with the terminal command:</a:t>
            </a:r>
          </a:p>
          <a:p>
            <a:pPr marL="457200" lvl="1" indent="0">
              <a:buNone/>
            </a:pPr>
            <a:r>
              <a:rPr lang="en-US" sz="2800" b="1" i="1" dirty="0">
                <a:solidFill>
                  <a:srgbClr val="FFFF00"/>
                </a:solidFill>
              </a:rPr>
              <a:t>docker image ls</a:t>
            </a: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38</a:t>
            </a:fld>
            <a:endParaRPr lang="en-US" dirty="0"/>
          </a:p>
        </p:txBody>
      </p:sp>
      <p:cxnSp>
        <p:nvCxnSpPr>
          <p:cNvPr id="7" name="Straight Arrow Connector 6">
            <a:extLst>
              <a:ext uri="{FF2B5EF4-FFF2-40B4-BE49-F238E27FC236}">
                <a16:creationId xmlns:a16="http://schemas.microsoft.com/office/drawing/2014/main" id="{A686258B-8CCC-2540-A552-96C9416D882B}"/>
              </a:ext>
            </a:extLst>
          </p:cNvPr>
          <p:cNvCxnSpPr>
            <a:cxnSpLocks/>
            <a:stCxn id="6" idx="1"/>
          </p:cNvCxnSpPr>
          <p:nvPr/>
        </p:nvCxnSpPr>
        <p:spPr>
          <a:xfrm flipH="1" flipV="1">
            <a:off x="5324223" y="4061316"/>
            <a:ext cx="2316138" cy="2656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C15CC1-8FA2-824E-89DC-1C3F4FEC35CE}"/>
              </a:ext>
            </a:extLst>
          </p:cNvPr>
          <p:cNvCxnSpPr>
            <a:cxnSpLocks/>
          </p:cNvCxnSpPr>
          <p:nvPr/>
        </p:nvCxnSpPr>
        <p:spPr>
          <a:xfrm flipH="1">
            <a:off x="6344809" y="4320741"/>
            <a:ext cx="1346529" cy="1690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1E0B37D-5823-7C42-BD93-7E426015F12A}"/>
              </a:ext>
            </a:extLst>
          </p:cNvPr>
          <p:cNvSpPr/>
          <p:nvPr/>
        </p:nvSpPr>
        <p:spPr>
          <a:xfrm>
            <a:off x="7640361" y="4001294"/>
            <a:ext cx="3320407" cy="6513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Don’t forget the dot!</a:t>
            </a:r>
          </a:p>
        </p:txBody>
      </p:sp>
    </p:spTree>
    <p:extLst>
      <p:ext uri="{BB962C8B-B14F-4D97-AF65-F5344CB8AC3E}">
        <p14:creationId xmlns:p14="http://schemas.microsoft.com/office/powerpoint/2010/main" val="258851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par>
                                <p:cTn id="35" presetID="9"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dissolv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dissolve">
                                      <p:cBhvr>
                                        <p:cTn id="42" dur="500"/>
                                        <p:tgtEl>
                                          <p:spTgt spid="3">
                                            <p:txEl>
                                              <p:pRg st="6" end="6"/>
                                            </p:txEl>
                                          </p:spTgt>
                                        </p:tgtEl>
                                      </p:cBhvr>
                                    </p:animEffect>
                                  </p:childTnLst>
                                </p:cTn>
                              </p:par>
                              <p:par>
                                <p:cTn id="43" presetID="9" presetClass="entr" presetSubtype="0" fill="hold"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dissolve">
                                      <p:cBhvr>
                                        <p:cTn id="4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first build" descr="docker image first build">
            <a:hlinkClick r:id="" action="ppaction://media"/>
            <a:extLst>
              <a:ext uri="{FF2B5EF4-FFF2-40B4-BE49-F238E27FC236}">
                <a16:creationId xmlns:a16="http://schemas.microsoft.com/office/drawing/2014/main" id="{AAEED3DE-59C3-F04C-B65A-B93CB2C6EC5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98902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F839-A9B1-C841-B0EB-A5759FA5D930}"/>
              </a:ext>
            </a:extLst>
          </p:cNvPr>
          <p:cNvSpPr>
            <a:spLocks noGrp="1"/>
          </p:cNvSpPr>
          <p:nvPr>
            <p:ph type="title"/>
          </p:nvPr>
        </p:nvSpPr>
        <p:spPr/>
        <p:txBody>
          <a:bodyPr/>
          <a:lstStyle/>
          <a:p>
            <a:r>
              <a:rPr lang="en-US" dirty="0"/>
              <a:t>Why Does Does Docker Matter?</a:t>
            </a:r>
          </a:p>
        </p:txBody>
      </p:sp>
      <p:sp>
        <p:nvSpPr>
          <p:cNvPr id="3" name="Content Placeholder 2">
            <a:extLst>
              <a:ext uri="{FF2B5EF4-FFF2-40B4-BE49-F238E27FC236}">
                <a16:creationId xmlns:a16="http://schemas.microsoft.com/office/drawing/2014/main" id="{1C39F2AF-56C8-A442-B927-5AF61B0CEE5E}"/>
              </a:ext>
            </a:extLst>
          </p:cNvPr>
          <p:cNvSpPr>
            <a:spLocks noGrp="1"/>
          </p:cNvSpPr>
          <p:nvPr>
            <p:ph idx="1"/>
          </p:nvPr>
        </p:nvSpPr>
        <p:spPr>
          <a:xfrm>
            <a:off x="838200" y="1825625"/>
            <a:ext cx="10515600" cy="1746250"/>
          </a:xfrm>
        </p:spPr>
        <p:txBody>
          <a:bodyPr/>
          <a:lstStyle/>
          <a:p>
            <a:r>
              <a:rPr lang="en-US" dirty="0"/>
              <a:t>Helps use fewer resources than virtual machines</a:t>
            </a:r>
          </a:p>
          <a:p>
            <a:r>
              <a:rPr lang="en-US" dirty="0"/>
              <a:t>Creates portability between different operating systems and clouds</a:t>
            </a:r>
          </a:p>
          <a:p>
            <a:r>
              <a:rPr lang="en-US" dirty="0"/>
              <a:t>Easy to spin up and spin down, rapidly</a:t>
            </a:r>
          </a:p>
        </p:txBody>
      </p:sp>
      <p:sp>
        <p:nvSpPr>
          <p:cNvPr id="4" name="Content Placeholder 2">
            <a:extLst>
              <a:ext uri="{FF2B5EF4-FFF2-40B4-BE49-F238E27FC236}">
                <a16:creationId xmlns:a16="http://schemas.microsoft.com/office/drawing/2014/main" id="{3ADD79F2-E412-0E45-A11E-BA98D57CE18E}"/>
              </a:ext>
            </a:extLst>
          </p:cNvPr>
          <p:cNvSpPr txBox="1">
            <a:spLocks/>
          </p:cNvSpPr>
          <p:nvPr/>
        </p:nvSpPr>
        <p:spPr>
          <a:xfrm>
            <a:off x="363880" y="4849792"/>
            <a:ext cx="11676444" cy="61345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rPr>
              <a:t>Translation – Docker helps organizations move faster, be more agile, and save money </a:t>
            </a:r>
          </a:p>
        </p:txBody>
      </p:sp>
      <p:sp>
        <p:nvSpPr>
          <p:cNvPr id="5" name="Date Placeholder 4">
            <a:extLst>
              <a:ext uri="{FF2B5EF4-FFF2-40B4-BE49-F238E27FC236}">
                <a16:creationId xmlns:a16="http://schemas.microsoft.com/office/drawing/2014/main" id="{43419DE4-1BD1-104F-9E50-A2C125BB9D3B}"/>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50D67815-2405-DE47-89A0-00548675D8B5}"/>
              </a:ext>
            </a:extLst>
          </p:cNvPr>
          <p:cNvSpPr>
            <a:spLocks noGrp="1"/>
          </p:cNvSpPr>
          <p:nvPr>
            <p:ph type="sldNum" sz="quarter" idx="12"/>
          </p:nvPr>
        </p:nvSpPr>
        <p:spPr/>
        <p:txBody>
          <a:bodyPr/>
          <a:lstStyle/>
          <a:p>
            <a:fld id="{A44B02FA-DD2D-1844-AE35-8B2EAB0CF4EF}" type="slidenum">
              <a:rPr lang="en-US" smtClean="0"/>
              <a:pPr/>
              <a:t>4</a:t>
            </a:fld>
            <a:endParaRPr lang="en-US" dirty="0"/>
          </a:p>
        </p:txBody>
      </p:sp>
      <p:pic>
        <p:nvPicPr>
          <p:cNvPr id="8" name="Picture 7" descr="A close up of a sign&#10;&#10;Description automatically generated">
            <a:extLst>
              <a:ext uri="{FF2B5EF4-FFF2-40B4-BE49-F238E27FC236}">
                <a16:creationId xmlns:a16="http://schemas.microsoft.com/office/drawing/2014/main" id="{C934B806-1919-1546-920D-388B01D660F6}"/>
              </a:ext>
            </a:extLst>
          </p:cNvPr>
          <p:cNvPicPr>
            <a:picLocks noChangeAspect="1"/>
          </p:cNvPicPr>
          <p:nvPr/>
        </p:nvPicPr>
        <p:blipFill>
          <a:blip r:embed="rId3"/>
          <a:stretch>
            <a:fillRect/>
          </a:stretch>
        </p:blipFill>
        <p:spPr>
          <a:xfrm rot="870868">
            <a:off x="4407451" y="780407"/>
            <a:ext cx="3377096" cy="5297184"/>
          </a:xfrm>
          <a:prstGeom prst="rect">
            <a:avLst/>
          </a:prstGeom>
        </p:spPr>
      </p:pic>
    </p:spTree>
    <p:extLst>
      <p:ext uri="{BB962C8B-B14F-4D97-AF65-F5344CB8AC3E}">
        <p14:creationId xmlns:p14="http://schemas.microsoft.com/office/powerpoint/2010/main" val="28840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1"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20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32"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strVal val="4*#ppt_w"/>
                                          </p:val>
                                        </p:tav>
                                        <p:tav tm="100000">
                                          <p:val>
                                            <p:strVal val="#ppt_w"/>
                                          </p:val>
                                        </p:tav>
                                      </p:tavLst>
                                    </p:anim>
                                    <p:anim calcmode="lin" valueType="num">
                                      <p:cBhvr>
                                        <p:cTn id="28" dur="500" fill="hold"/>
                                        <p:tgtEl>
                                          <p:spTgt spid="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Remove 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normAutofit/>
          </a:bodyPr>
          <a:lstStyle/>
          <a:p>
            <a:r>
              <a:rPr lang="en-US" dirty="0"/>
              <a:t>List your Docker Images with the terminal command:</a:t>
            </a:r>
          </a:p>
          <a:p>
            <a:pPr marL="457200" lvl="1" indent="0">
              <a:buNone/>
            </a:pPr>
            <a:r>
              <a:rPr lang="en-US" sz="2800" b="1" i="1" dirty="0">
                <a:solidFill>
                  <a:srgbClr val="FFFF00"/>
                </a:solidFill>
              </a:rPr>
              <a:t>docker image ls</a:t>
            </a:r>
          </a:p>
          <a:p>
            <a:r>
              <a:rPr lang="en-US" dirty="0"/>
              <a:t>Remove your Docker Image with either of these commands:</a:t>
            </a:r>
          </a:p>
          <a:p>
            <a:pPr marL="457200" lvl="1" indent="0">
              <a:buNone/>
            </a:pPr>
            <a:r>
              <a:rPr lang="en-US" sz="2800" b="1" i="1" dirty="0">
                <a:solidFill>
                  <a:srgbClr val="FFFF00"/>
                </a:solidFill>
              </a:rPr>
              <a:t>docker image rm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image rm </a:t>
            </a:r>
            <a:r>
              <a:rPr lang="en-US" sz="2800" b="1" i="1" dirty="0" err="1">
                <a:solidFill>
                  <a:srgbClr val="FF0000"/>
                </a:solidFill>
              </a:rPr>
              <a:t>image_id</a:t>
            </a:r>
            <a:r>
              <a:rPr lang="en-US" sz="2800" b="1" i="1" dirty="0">
                <a:solidFill>
                  <a:srgbClr val="FF0000"/>
                </a:solidFill>
              </a:rPr>
              <a:t> </a:t>
            </a:r>
            <a:r>
              <a:rPr lang="en-US" sz="2800" b="1" i="1" dirty="0">
                <a:solidFill>
                  <a:srgbClr val="FFFF00"/>
                </a:solidFill>
              </a:rPr>
              <a:t>(docker image rm </a:t>
            </a:r>
            <a:r>
              <a:rPr lang="en-US" sz="2800" b="1" i="1" dirty="0">
                <a:solidFill>
                  <a:srgbClr val="FF0000"/>
                </a:solidFill>
              </a:rPr>
              <a:t>6d37630d7e9b</a:t>
            </a:r>
            <a:r>
              <a:rPr lang="en-US" sz="2800" b="1" i="1" dirty="0">
                <a:solidFill>
                  <a:srgbClr val="FFFF00"/>
                </a:solidFill>
              </a:rPr>
              <a:t>)</a:t>
            </a:r>
          </a:p>
          <a:p>
            <a:r>
              <a:rPr lang="en-US" dirty="0"/>
              <a:t>In some cases, you need to use the -f option to force removal:</a:t>
            </a:r>
          </a:p>
          <a:p>
            <a:pPr marL="457200" lvl="1" indent="0">
              <a:buNone/>
            </a:pPr>
            <a:r>
              <a:rPr lang="en-US" sz="2800" b="1" i="1" dirty="0">
                <a:solidFill>
                  <a:srgbClr val="FFFF00"/>
                </a:solidFill>
              </a:rPr>
              <a:t>docker image rm -f </a:t>
            </a:r>
            <a:r>
              <a:rPr lang="en-US" sz="2800" b="1" i="1" dirty="0" err="1">
                <a:solidFill>
                  <a:srgbClr val="FFFF00"/>
                </a:solidFill>
              </a:rPr>
              <a:t>my_image</a:t>
            </a:r>
            <a:endParaRPr lang="en-US" sz="2800" b="1" i="1" dirty="0">
              <a:solidFill>
                <a:srgbClr val="FFFF00"/>
              </a:solidFill>
            </a:endParaRPr>
          </a:p>
          <a:p>
            <a:r>
              <a:rPr lang="en-US" dirty="0"/>
              <a:t>List your Docker Images again to confirm the delete:</a:t>
            </a:r>
          </a:p>
          <a:p>
            <a:pPr marL="457200" lvl="1" indent="0">
              <a:buNone/>
            </a:pPr>
            <a:r>
              <a:rPr lang="en-US" sz="2800" b="1" i="1" dirty="0">
                <a:solidFill>
                  <a:srgbClr val="FFFF00"/>
                </a:solidFill>
              </a:rPr>
              <a:t>docker image ls</a:t>
            </a:r>
          </a:p>
          <a:p>
            <a:pPr marL="457200" lvl="1" indent="0">
              <a:buNone/>
            </a:pPr>
            <a:endParaRPr lang="en-US" sz="2800" b="1" i="1" dirty="0">
              <a:solidFill>
                <a:srgbClr val="FFFF00"/>
              </a:solidFill>
            </a:endParaRPr>
          </a:p>
          <a:p>
            <a:pPr marL="457200" lvl="1" indent="0">
              <a:buNone/>
            </a:pPr>
            <a:endParaRPr lang="en-US" sz="2800" b="1" i="1" dirty="0">
              <a:solidFill>
                <a:srgbClr val="FF00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40</a:t>
            </a:fld>
            <a:endParaRPr lang="en-US" dirty="0"/>
          </a:p>
        </p:txBody>
      </p:sp>
    </p:spTree>
    <p:extLst>
      <p:ext uri="{BB962C8B-B14F-4D97-AF65-F5344CB8AC3E}">
        <p14:creationId xmlns:p14="http://schemas.microsoft.com/office/powerpoint/2010/main" val="149875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dissolv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rm" descr="docker image rm">
            <a:hlinkClick r:id="" action="ppaction://media"/>
            <a:extLst>
              <a:ext uri="{FF2B5EF4-FFF2-40B4-BE49-F238E27FC236}">
                <a16:creationId xmlns:a16="http://schemas.microsoft.com/office/drawing/2014/main" id="{2B19E16C-FFA3-8F4E-9265-578CA59AB0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01220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Image Challenge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Rebuild your Docker Image</a:t>
            </a:r>
          </a:p>
          <a:p>
            <a:r>
              <a:rPr lang="en-US" dirty="0">
                <a:solidFill>
                  <a:srgbClr val="FFFF00"/>
                </a:solidFill>
              </a:rPr>
              <a:t>What is different between the first and second builds?</a:t>
            </a:r>
          </a:p>
          <a:p>
            <a:pPr marL="0" indent="0">
              <a:buNone/>
            </a:pP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42</a:t>
            </a:fld>
            <a:endParaRPr lang="en-US" dirty="0"/>
          </a:p>
        </p:txBody>
      </p:sp>
    </p:spTree>
    <p:extLst>
      <p:ext uri="{BB962C8B-B14F-4D97-AF65-F5344CB8AC3E}">
        <p14:creationId xmlns:p14="http://schemas.microsoft.com/office/powerpoint/2010/main" val="56823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second build" descr="docker image second build">
            <a:hlinkClick r:id="" action="ppaction://media"/>
            <a:extLst>
              <a:ext uri="{FF2B5EF4-FFF2-40B4-BE49-F238E27FC236}">
                <a16:creationId xmlns:a16="http://schemas.microsoft.com/office/drawing/2014/main" id="{746683E4-099E-014F-B376-E3449D967B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592" y="3324"/>
            <a:ext cx="11484815" cy="6854676"/>
          </a:xfrm>
          <a:prstGeom prst="rect">
            <a:avLst/>
          </a:prstGeom>
        </p:spPr>
      </p:pic>
    </p:spTree>
    <p:extLst>
      <p:ext uri="{BB962C8B-B14F-4D97-AF65-F5344CB8AC3E}">
        <p14:creationId xmlns:p14="http://schemas.microsoft.com/office/powerpoint/2010/main" val="188909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Run Docker Containers</a:t>
            </a:r>
          </a:p>
        </p:txBody>
      </p:sp>
    </p:spTree>
    <p:extLst>
      <p:ext uri="{BB962C8B-B14F-4D97-AF65-F5344CB8AC3E}">
        <p14:creationId xmlns:p14="http://schemas.microsoft.com/office/powerpoint/2010/main" val="166723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Containers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Ephemeral instances of Docker Images</a:t>
            </a:r>
          </a:p>
          <a:p>
            <a:r>
              <a:rPr lang="en-US" dirty="0"/>
              <a:t>List your Docker Containers with the terminal command:</a:t>
            </a:r>
          </a:p>
          <a:p>
            <a:pPr marL="457200" lvl="1" indent="0">
              <a:buNone/>
            </a:pPr>
            <a:r>
              <a:rPr lang="en-US" sz="2800" b="1" i="1" dirty="0">
                <a:solidFill>
                  <a:srgbClr val="FFFF00"/>
                </a:solidFill>
              </a:rPr>
              <a:t>docker container ls -a</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45</a:t>
            </a:fld>
            <a:endParaRPr lang="en-US" dirty="0"/>
          </a:p>
        </p:txBody>
      </p:sp>
    </p:spTree>
    <p:extLst>
      <p:ext uri="{BB962C8B-B14F-4D97-AF65-F5344CB8AC3E}">
        <p14:creationId xmlns:p14="http://schemas.microsoft.com/office/powerpoint/2010/main" val="385097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ls -a" descr="docker container ls -a">
            <a:hlinkClick r:id="" action="ppaction://media"/>
            <a:extLst>
              <a:ext uri="{FF2B5EF4-FFF2-40B4-BE49-F238E27FC236}">
                <a16:creationId xmlns:a16="http://schemas.microsoft.com/office/drawing/2014/main" id="{3B6954E9-DE7C-B540-95BD-8C4A4A0A40F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46211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7B5DF8-FFC1-6546-AF26-318AC860362D}"/>
              </a:ext>
            </a:extLst>
          </p:cNvPr>
          <p:cNvSpPr/>
          <p:nvPr/>
        </p:nvSpPr>
        <p:spPr>
          <a:xfrm>
            <a:off x="1287058" y="5457529"/>
            <a:ext cx="8366393" cy="468708"/>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r>
              <a:rPr lang="en-US" dirty="0"/>
              <a:t>Several command flags are common to run a Docker Container</a:t>
            </a:r>
          </a:p>
          <a:p>
            <a:pPr marL="457200" lvl="1" indent="0">
              <a:buNone/>
            </a:pPr>
            <a:r>
              <a:rPr lang="en-US" sz="2800" b="1" i="1" dirty="0">
                <a:solidFill>
                  <a:srgbClr val="FFFF00"/>
                </a:solidFill>
              </a:rPr>
              <a:t>docker container run [FLAGS] </a:t>
            </a:r>
            <a:r>
              <a:rPr lang="en-US" sz="2800" b="1" i="1" dirty="0" err="1">
                <a:solidFill>
                  <a:srgbClr val="FFFF00"/>
                </a:solidFill>
              </a:rPr>
              <a:t>image_name</a:t>
            </a:r>
            <a:endParaRPr lang="en-US" sz="2800" dirty="0"/>
          </a:p>
          <a:p>
            <a:pPr lvl="1"/>
            <a:r>
              <a:rPr lang="en-US" dirty="0">
                <a:solidFill>
                  <a:srgbClr val="FFFF00"/>
                </a:solidFill>
              </a:rPr>
              <a:t>-</a:t>
            </a:r>
            <a:r>
              <a:rPr lang="en-US" dirty="0" err="1">
                <a:solidFill>
                  <a:srgbClr val="FFFF00"/>
                </a:solidFill>
              </a:rPr>
              <a:t>i</a:t>
            </a:r>
            <a:r>
              <a:rPr lang="en-US" dirty="0">
                <a:solidFill>
                  <a:srgbClr val="FFFF00"/>
                </a:solidFill>
              </a:rPr>
              <a:t> </a:t>
            </a:r>
            <a:r>
              <a:rPr lang="en-US" dirty="0"/>
              <a:t>– interactive mode</a:t>
            </a:r>
          </a:p>
          <a:p>
            <a:pPr lvl="1"/>
            <a:r>
              <a:rPr lang="en-US" dirty="0">
                <a:solidFill>
                  <a:srgbClr val="FFFF00"/>
                </a:solidFill>
              </a:rPr>
              <a:t>-t </a:t>
            </a:r>
            <a:r>
              <a:rPr lang="en-US" dirty="0"/>
              <a:t>– create a pseudo-TTY session</a:t>
            </a:r>
          </a:p>
          <a:p>
            <a:pPr lvl="1"/>
            <a:r>
              <a:rPr lang="en-US" dirty="0">
                <a:solidFill>
                  <a:srgbClr val="FFFF00"/>
                </a:solidFill>
              </a:rPr>
              <a:t>--name </a:t>
            </a:r>
            <a:r>
              <a:rPr lang="en-US" i="1" dirty="0" err="1">
                <a:solidFill>
                  <a:srgbClr val="FFFF00"/>
                </a:solidFill>
              </a:rPr>
              <a:t>my_container</a:t>
            </a:r>
            <a:r>
              <a:rPr lang="en-US" i="1" dirty="0">
                <a:solidFill>
                  <a:srgbClr val="FFFF00"/>
                </a:solidFill>
              </a:rPr>
              <a:t> </a:t>
            </a:r>
            <a:r>
              <a:rPr lang="en-US" dirty="0"/>
              <a:t>– assign a name to the Container</a:t>
            </a:r>
            <a:endParaRPr lang="en-US" dirty="0">
              <a:solidFill>
                <a:srgbClr val="FFFF00"/>
              </a:solidFill>
            </a:endParaRPr>
          </a:p>
          <a:p>
            <a:pPr lvl="1"/>
            <a:r>
              <a:rPr lang="en-US" dirty="0">
                <a:solidFill>
                  <a:srgbClr val="FFFF00"/>
                </a:solidFill>
              </a:rPr>
              <a:t>-v </a:t>
            </a:r>
            <a:r>
              <a:rPr lang="en-US" i="1" dirty="0" err="1">
                <a:solidFill>
                  <a:srgbClr val="FFFF00"/>
                </a:solidFill>
              </a:rPr>
              <a:t>host_dir:container_dir</a:t>
            </a:r>
            <a:r>
              <a:rPr lang="en-US" i="1" dirty="0">
                <a:solidFill>
                  <a:srgbClr val="FFFF00"/>
                </a:solidFill>
              </a:rPr>
              <a:t> </a:t>
            </a:r>
            <a:r>
              <a:rPr lang="en-US" dirty="0"/>
              <a:t>– mount a volume to the Container</a:t>
            </a:r>
          </a:p>
          <a:p>
            <a:pPr lvl="1"/>
            <a:r>
              <a:rPr lang="en-US" dirty="0">
                <a:solidFill>
                  <a:srgbClr val="FFFF00"/>
                </a:solidFill>
              </a:rPr>
              <a:t>-p </a:t>
            </a:r>
            <a:r>
              <a:rPr lang="en-US" i="1" dirty="0" err="1">
                <a:solidFill>
                  <a:srgbClr val="FFFF00"/>
                </a:solidFill>
              </a:rPr>
              <a:t>host_port:container_port</a:t>
            </a:r>
            <a:r>
              <a:rPr lang="en-US" dirty="0">
                <a:solidFill>
                  <a:srgbClr val="FFFF00"/>
                </a:solidFill>
              </a:rPr>
              <a:t> </a:t>
            </a:r>
            <a:r>
              <a:rPr lang="en-US" dirty="0"/>
              <a:t>– publish a Container port to the host</a:t>
            </a:r>
          </a:p>
          <a:p>
            <a:pPr lvl="1"/>
            <a:r>
              <a:rPr lang="en-US" dirty="0">
                <a:solidFill>
                  <a:srgbClr val="FFFF00"/>
                </a:solidFill>
              </a:rPr>
              <a:t>-d </a:t>
            </a:r>
            <a:r>
              <a:rPr lang="en-US" dirty="0"/>
              <a:t>– run the Container in the background (detached mode)</a:t>
            </a:r>
          </a:p>
          <a:p>
            <a:pPr lvl="1"/>
            <a:r>
              <a:rPr lang="en-US" dirty="0">
                <a:solidFill>
                  <a:srgbClr val="FFFF00"/>
                </a:solidFill>
              </a:rPr>
              <a:t>--rm </a:t>
            </a:r>
            <a:r>
              <a:rPr lang="en-US" dirty="0"/>
              <a:t>– automatically remove the Container on exit</a:t>
            </a:r>
          </a:p>
          <a:p>
            <a:pPr lvl="1"/>
            <a:r>
              <a:rPr lang="en-US" i="1" dirty="0" err="1">
                <a:solidFill>
                  <a:srgbClr val="FFFF00"/>
                </a:solidFill>
              </a:rPr>
              <a:t>image_name</a:t>
            </a:r>
            <a:r>
              <a:rPr lang="en-US" dirty="0">
                <a:solidFill>
                  <a:srgbClr val="FFFF00"/>
                </a:solidFill>
              </a:rPr>
              <a:t> </a:t>
            </a:r>
            <a:r>
              <a:rPr lang="en-US" dirty="0"/>
              <a:t>– specify the source Image name for the Container</a:t>
            </a:r>
          </a:p>
          <a:p>
            <a:pPr marL="0" indent="0">
              <a:buNone/>
            </a:pP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Flags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47</a:t>
            </a:fld>
            <a:endParaRPr lang="en-US" dirty="0"/>
          </a:p>
        </p:txBody>
      </p:sp>
      <p:sp>
        <p:nvSpPr>
          <p:cNvPr id="6" name="Rectangle 5">
            <a:extLst>
              <a:ext uri="{FF2B5EF4-FFF2-40B4-BE49-F238E27FC236}">
                <a16:creationId xmlns:a16="http://schemas.microsoft.com/office/drawing/2014/main" id="{806022CC-73A3-EA4B-B350-4C531C27A22B}"/>
              </a:ext>
            </a:extLst>
          </p:cNvPr>
          <p:cNvSpPr/>
          <p:nvPr/>
        </p:nvSpPr>
        <p:spPr>
          <a:xfrm>
            <a:off x="1287058" y="2726286"/>
            <a:ext cx="7323541" cy="12091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4726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dissolv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dissolve">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dissolve">
                                      <p:cBhvr>
                                        <p:cTn id="6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build="p" bldLvl="2"/>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b="1" i="1" dirty="0">
                <a:solidFill>
                  <a:srgbClr val="FFFF00"/>
                </a:solidFill>
              </a:rPr>
              <a:t>docker container run -it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dirty="0"/>
          </a:p>
          <a:p>
            <a:r>
              <a:rPr lang="en-US" sz="2400" dirty="0"/>
              <a:t>Create a Container named </a:t>
            </a:r>
            <a:r>
              <a:rPr lang="en-US" sz="2400" dirty="0" err="1">
                <a:solidFill>
                  <a:srgbClr val="FFFF00"/>
                </a:solidFill>
              </a:rPr>
              <a:t>my_cont</a:t>
            </a:r>
            <a:r>
              <a:rPr lang="en-US" sz="2400" dirty="0"/>
              <a:t> from the </a:t>
            </a:r>
            <a:r>
              <a:rPr lang="en-US" sz="2400" dirty="0" err="1">
                <a:solidFill>
                  <a:srgbClr val="FFFF00"/>
                </a:solidFill>
              </a:rPr>
              <a:t>my_image</a:t>
            </a:r>
            <a:r>
              <a:rPr lang="en-US" sz="2400" dirty="0"/>
              <a:t> Image</a:t>
            </a:r>
            <a:endParaRPr lang="en-US" sz="2400" dirty="0">
              <a:solidFill>
                <a:srgbClr val="FFFF00"/>
              </a:solidFill>
            </a:endParaRPr>
          </a:p>
          <a:p>
            <a:r>
              <a:rPr lang="en-US" sz="2400" dirty="0"/>
              <a:t>Use interactive mode with a pseudo-TTY session</a:t>
            </a:r>
          </a:p>
          <a:p>
            <a:pPr marL="0" indent="0">
              <a:buNone/>
            </a:pPr>
            <a:r>
              <a:rPr lang="en-US" b="1" i="1" dirty="0">
                <a:solidFill>
                  <a:srgbClr val="FFFF00"/>
                </a:solidFill>
              </a:rPr>
              <a:t>docker container run -</a:t>
            </a:r>
            <a:r>
              <a:rPr lang="en-US" b="1" i="1" dirty="0" err="1">
                <a:solidFill>
                  <a:srgbClr val="FFFF00"/>
                </a:solidFill>
              </a:rPr>
              <a:t>itv</a:t>
            </a:r>
            <a:r>
              <a:rPr lang="en-US" b="1" i="1" dirty="0">
                <a:solidFill>
                  <a:srgbClr val="FFFF00"/>
                </a:solidFill>
              </a:rPr>
              <a:t> /code:/app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Mount the local folder </a:t>
            </a:r>
            <a:r>
              <a:rPr lang="en-US" sz="2400" dirty="0">
                <a:solidFill>
                  <a:srgbClr val="FFFF00"/>
                </a:solidFill>
              </a:rPr>
              <a:t>/code </a:t>
            </a:r>
            <a:r>
              <a:rPr lang="en-US" sz="2400" dirty="0"/>
              <a:t>the Container folder </a:t>
            </a:r>
            <a:r>
              <a:rPr lang="en-US" sz="2400" dirty="0">
                <a:solidFill>
                  <a:srgbClr val="FFFF00"/>
                </a:solidFill>
              </a:rPr>
              <a:t>/app</a:t>
            </a:r>
          </a:p>
          <a:p>
            <a:pPr marL="0" indent="0">
              <a:buNone/>
            </a:pPr>
            <a:r>
              <a:rPr lang="en-US" b="1" i="1" dirty="0">
                <a:solidFill>
                  <a:srgbClr val="FFFF00"/>
                </a:solidFill>
              </a:rPr>
              <a:t>docker container run -</a:t>
            </a:r>
            <a:r>
              <a:rPr lang="en-US" b="1" i="1" dirty="0" err="1">
                <a:solidFill>
                  <a:srgbClr val="FFFF00"/>
                </a:solidFill>
              </a:rPr>
              <a:t>dp</a:t>
            </a:r>
            <a:r>
              <a:rPr lang="en-US" b="1" i="1" dirty="0">
                <a:solidFill>
                  <a:srgbClr val="FFFF00"/>
                </a:solidFill>
              </a:rPr>
              <a:t> 8443:443 --name --rm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Run the Container in background (detached) mode</a:t>
            </a:r>
          </a:p>
          <a:p>
            <a:r>
              <a:rPr lang="en-US" sz="2400" dirty="0"/>
              <a:t>Forward the local (host) TCP port </a:t>
            </a:r>
            <a:r>
              <a:rPr lang="en-US" sz="2400" dirty="0">
                <a:solidFill>
                  <a:srgbClr val="FFFF00"/>
                </a:solidFill>
              </a:rPr>
              <a:t>8443 </a:t>
            </a:r>
            <a:r>
              <a:rPr lang="en-US" sz="2400" dirty="0"/>
              <a:t>to the Container TCP port </a:t>
            </a:r>
            <a:r>
              <a:rPr lang="en-US" sz="2400" dirty="0">
                <a:solidFill>
                  <a:srgbClr val="FFFF00"/>
                </a:solidFill>
              </a:rPr>
              <a:t>443</a:t>
            </a:r>
          </a:p>
          <a:p>
            <a:r>
              <a:rPr lang="en-US" sz="2400" dirty="0"/>
              <a:t>Remove the Container when it stops</a:t>
            </a:r>
          </a:p>
          <a:p>
            <a:pPr marL="0" indent="0">
              <a:buNone/>
            </a:pPr>
            <a:endParaRPr lang="en-US" sz="2400"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48</a:t>
            </a:fld>
            <a:endParaRPr lang="en-US" dirty="0"/>
          </a:p>
        </p:txBody>
      </p:sp>
    </p:spTree>
    <p:extLst>
      <p:ext uri="{BB962C8B-B14F-4D97-AF65-F5344CB8AC3E}">
        <p14:creationId xmlns:p14="http://schemas.microsoft.com/office/powerpoint/2010/main" val="322343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Create a Docker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your Docker Image to create a Docker Container</a:t>
            </a:r>
          </a:p>
          <a:p>
            <a:pPr marL="457200" lvl="1" indent="0">
              <a:buNone/>
            </a:pPr>
            <a:r>
              <a:rPr lang="en-US" sz="2800" b="1" i="1" dirty="0">
                <a:solidFill>
                  <a:srgbClr val="FFFF00"/>
                </a:solidFill>
              </a:rPr>
              <a:t>docker container run -it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Exit interactive terminal mode with the escape key sequence</a:t>
            </a:r>
          </a:p>
          <a:p>
            <a:pPr marL="457200" lvl="1" indent="0">
              <a:buNone/>
            </a:pPr>
            <a:r>
              <a:rPr lang="en-US" sz="2800" b="1" i="1" dirty="0">
                <a:solidFill>
                  <a:srgbClr val="FFFF00"/>
                </a:solidFill>
              </a:rPr>
              <a:t>control + p + q</a:t>
            </a:r>
          </a:p>
          <a:p>
            <a:r>
              <a:rPr lang="en-US" dirty="0"/>
              <a:t>List your Docker Containers</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49</a:t>
            </a:fld>
            <a:endParaRPr lang="en-US" dirty="0"/>
          </a:p>
        </p:txBody>
      </p:sp>
    </p:spTree>
    <p:extLst>
      <p:ext uri="{BB962C8B-B14F-4D97-AF65-F5344CB8AC3E}">
        <p14:creationId xmlns:p14="http://schemas.microsoft.com/office/powerpoint/2010/main" val="2908519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Docker?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04727" y="1802476"/>
            <a:ext cx="11782546" cy="2294962"/>
          </a:xfrm>
        </p:spPr>
        <p:txBody>
          <a:bodyPr>
            <a:normAutofit/>
          </a:bodyPr>
          <a:lstStyle/>
          <a:p>
            <a:pPr marL="0" indent="0" algn="ctr">
              <a:buNone/>
            </a:pPr>
            <a:r>
              <a:rPr lang="en-US" i="1" dirty="0"/>
              <a:t>“Docker is a set of platform as a service products that use </a:t>
            </a:r>
            <a:r>
              <a:rPr lang="en-US" b="1" i="1" dirty="0">
                <a:solidFill>
                  <a:srgbClr val="FFFF00"/>
                </a:solidFill>
              </a:rPr>
              <a:t>OS-level virtualization</a:t>
            </a:r>
            <a:r>
              <a:rPr lang="en-US" i="1" dirty="0">
                <a:solidFill>
                  <a:srgbClr val="FFFF00"/>
                </a:solidFill>
              </a:rPr>
              <a:t> </a:t>
            </a:r>
            <a:r>
              <a:rPr lang="en-US" i="1" dirty="0"/>
              <a:t>to deliver software in packages called </a:t>
            </a:r>
            <a:r>
              <a:rPr lang="en-US" b="1" i="1" dirty="0">
                <a:solidFill>
                  <a:srgbClr val="FFFF00"/>
                </a:solidFill>
              </a:rPr>
              <a:t>containers</a:t>
            </a:r>
            <a:r>
              <a:rPr lang="en-US" i="1" dirty="0"/>
              <a:t>. Containers are isolated from one another and bundle their own software, libraries and configuration files; they can communicate with each other through well-defined channels.”</a:t>
            </a:r>
          </a:p>
          <a:p>
            <a:pPr marL="0" indent="0" algn="ctr">
              <a:buNone/>
            </a:pPr>
            <a:r>
              <a:rPr lang="en-US" dirty="0">
                <a:hlinkClick r:id="rId3"/>
              </a:rPr>
              <a:t>https://en.wikipedia.org/wiki/Docker_%28software%29</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Okay…then what in the heck is a container?</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5</a:t>
            </a:fld>
            <a:endParaRPr lang="en-US" dirty="0"/>
          </a:p>
        </p:txBody>
      </p:sp>
    </p:spTree>
    <p:extLst>
      <p:ext uri="{BB962C8B-B14F-4D97-AF65-F5344CB8AC3E}">
        <p14:creationId xmlns:p14="http://schemas.microsoft.com/office/powerpoint/2010/main" val="218269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un with ls -a" descr="docker container run with ls -a">
            <a:hlinkClick r:id="" action="ppaction://media"/>
            <a:extLst>
              <a:ext uri="{FF2B5EF4-FFF2-40B4-BE49-F238E27FC236}">
                <a16:creationId xmlns:a16="http://schemas.microsoft.com/office/drawing/2014/main" id="{81735101-A184-1245-9FE9-1696B910F0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80181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Attach to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Attach to your running Container</a:t>
            </a:r>
          </a:p>
          <a:p>
            <a:pPr marL="457200" lvl="1" indent="0">
              <a:buNone/>
            </a:pPr>
            <a:r>
              <a:rPr lang="en-US" sz="2800" b="1" i="1" dirty="0">
                <a:solidFill>
                  <a:srgbClr val="FFFF00"/>
                </a:solidFill>
              </a:rPr>
              <a:t>docker container attach </a:t>
            </a:r>
            <a:r>
              <a:rPr lang="en-US" sz="2800" b="1" i="1" dirty="0" err="1">
                <a:solidFill>
                  <a:srgbClr val="FFFF00"/>
                </a:solidFill>
              </a:rPr>
              <a:t>my_cont</a:t>
            </a:r>
            <a:endParaRPr lang="en-US" sz="2800" b="1" i="1" dirty="0">
              <a:solidFill>
                <a:srgbClr val="FFFF00"/>
              </a:solidFill>
            </a:endParaRPr>
          </a:p>
          <a:p>
            <a:r>
              <a:rPr lang="en-US" dirty="0"/>
              <a:t>Locate the Python script in your Container</a:t>
            </a:r>
          </a:p>
          <a:p>
            <a:pPr marL="457200" lvl="1" indent="0">
              <a:buNone/>
            </a:pPr>
            <a:r>
              <a:rPr lang="en-US" sz="2800" b="1" i="1" dirty="0">
                <a:solidFill>
                  <a:srgbClr val="FFFF00"/>
                </a:solidFill>
              </a:rPr>
              <a:t>ls -l</a:t>
            </a:r>
          </a:p>
          <a:p>
            <a:r>
              <a:rPr lang="en-US" dirty="0"/>
              <a:t>Run the Python script in your Container</a:t>
            </a:r>
          </a:p>
          <a:p>
            <a:pPr marL="457200" lvl="1" indent="0">
              <a:buNone/>
            </a:pPr>
            <a:r>
              <a:rPr lang="en-US" sz="2800" b="1" i="1" dirty="0">
                <a:solidFill>
                  <a:srgbClr val="FFFF00"/>
                </a:solidFill>
              </a:rPr>
              <a:t>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51</a:t>
            </a:fld>
            <a:endParaRPr lang="en-US" dirty="0"/>
          </a:p>
        </p:txBody>
      </p:sp>
    </p:spTree>
    <p:extLst>
      <p:ext uri="{BB962C8B-B14F-4D97-AF65-F5344CB8AC3E}">
        <p14:creationId xmlns:p14="http://schemas.microsoft.com/office/powerpoint/2010/main" val="383541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ocker container attach with python" descr="docker container attach with python">
            <a:hlinkClick r:id="" action="ppaction://media"/>
            <a:extLst>
              <a:ext uri="{FF2B5EF4-FFF2-40B4-BE49-F238E27FC236}">
                <a16:creationId xmlns:a16="http://schemas.microsoft.com/office/drawing/2014/main" id="{0755A4B5-5320-F944-A9DC-49A0CB78DF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4763"/>
            <a:ext cx="11482405" cy="6853237"/>
          </a:xfrm>
          <a:prstGeom prst="rect">
            <a:avLst/>
          </a:prstGeom>
        </p:spPr>
      </p:pic>
    </p:spTree>
    <p:extLst>
      <p:ext uri="{BB962C8B-B14F-4D97-AF65-F5344CB8AC3E}">
        <p14:creationId xmlns:p14="http://schemas.microsoft.com/office/powerpoint/2010/main" val="227904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8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Exit interactive terminal mode with the escape key sequence</a:t>
            </a:r>
          </a:p>
          <a:p>
            <a:pPr marL="457200" lvl="1" indent="0">
              <a:buNone/>
            </a:pPr>
            <a:r>
              <a:rPr lang="en-US" sz="2800" b="1" i="1" dirty="0">
                <a:solidFill>
                  <a:srgbClr val="FFFF00"/>
                </a:solidFill>
              </a:rPr>
              <a:t>control + p + q</a:t>
            </a:r>
            <a:endParaRPr lang="en-US" dirty="0"/>
          </a:p>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53</a:t>
            </a:fld>
            <a:endParaRPr lang="en-US" dirty="0"/>
          </a:p>
        </p:txBody>
      </p:sp>
    </p:spTree>
    <p:extLst>
      <p:ext uri="{BB962C8B-B14F-4D97-AF65-F5344CB8AC3E}">
        <p14:creationId xmlns:p14="http://schemas.microsoft.com/office/powerpoint/2010/main" val="98197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stop imv" descr="docker container stop imv">
            <a:hlinkClick r:id="" action="ppaction://media"/>
            <a:extLst>
              <a:ext uri="{FF2B5EF4-FFF2-40B4-BE49-F238E27FC236}">
                <a16:creationId xmlns:a16="http://schemas.microsoft.com/office/drawing/2014/main" id="{2F27E671-56DD-F84A-81E0-D45880B5B00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4763"/>
            <a:ext cx="12192000" cy="6858000"/>
          </a:xfrm>
          <a:prstGeom prst="rect">
            <a:avLst/>
          </a:prstGeom>
        </p:spPr>
      </p:pic>
    </p:spTree>
    <p:extLst>
      <p:ext uri="{BB962C8B-B14F-4D97-AF65-F5344CB8AC3E}">
        <p14:creationId xmlns:p14="http://schemas.microsoft.com/office/powerpoint/2010/main" val="331142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6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Start a Stopped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Start your stopped Container</a:t>
            </a:r>
          </a:p>
          <a:p>
            <a:pPr marL="457200" lvl="1" indent="0">
              <a:buNone/>
            </a:pPr>
            <a:r>
              <a:rPr lang="en-US" sz="2800" b="1" i="1" dirty="0">
                <a:solidFill>
                  <a:srgbClr val="FFFF00"/>
                </a:solidFill>
              </a:rPr>
              <a:t>docker container start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55</a:t>
            </a:fld>
            <a:endParaRPr lang="en-US" dirty="0"/>
          </a:p>
        </p:txBody>
      </p:sp>
    </p:spTree>
    <p:extLst>
      <p:ext uri="{BB962C8B-B14F-4D97-AF65-F5344CB8AC3E}">
        <p14:creationId xmlns:p14="http://schemas.microsoft.com/office/powerpoint/2010/main" val="40187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start" descr="docker container start">
            <a:hlinkClick r:id="" action="ppaction://media"/>
            <a:extLst>
              <a:ext uri="{FF2B5EF4-FFF2-40B4-BE49-F238E27FC236}">
                <a16:creationId xmlns:a16="http://schemas.microsoft.com/office/drawing/2014/main" id="{67B571E1-E906-344F-B972-AFF3AB6B3D1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90523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3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Remove your stopped Container</a:t>
            </a:r>
          </a:p>
          <a:p>
            <a:pPr marL="457200" lvl="1" indent="0">
              <a:buNone/>
            </a:pPr>
            <a:r>
              <a:rPr lang="en-US" sz="2800" b="1" i="1" dirty="0">
                <a:solidFill>
                  <a:srgbClr val="FFFF00"/>
                </a:solidFill>
              </a:rPr>
              <a:t>docker container rm </a:t>
            </a:r>
            <a:r>
              <a:rPr lang="en-US" sz="2800" b="1" i="1" dirty="0" err="1">
                <a:solidFill>
                  <a:srgbClr val="FFFF00"/>
                </a:solidFill>
              </a:rPr>
              <a:t>my_cont</a:t>
            </a:r>
            <a:endParaRPr lang="en-US" sz="2800" b="1" i="1" dirty="0">
              <a:solidFill>
                <a:srgbClr val="FFFF00"/>
              </a:solidFill>
            </a:endParaRPr>
          </a:p>
          <a:p>
            <a:r>
              <a:rPr lang="en-US" dirty="0"/>
              <a:t>List your Docker Containers again, to see the result of the removal</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57</a:t>
            </a:fld>
            <a:endParaRPr lang="en-US" dirty="0"/>
          </a:p>
        </p:txBody>
      </p:sp>
    </p:spTree>
    <p:extLst>
      <p:ext uri="{BB962C8B-B14F-4D97-AF65-F5344CB8AC3E}">
        <p14:creationId xmlns:p14="http://schemas.microsoft.com/office/powerpoint/2010/main" val="5045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m imv" descr="docker container rm imv">
            <a:hlinkClick r:id="" action="ppaction://media"/>
            <a:extLst>
              <a:ext uri="{FF2B5EF4-FFF2-40B4-BE49-F238E27FC236}">
                <a16:creationId xmlns:a16="http://schemas.microsoft.com/office/drawing/2014/main" id="{B4107024-18CC-DA4E-8D01-C5B2FF2DB4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7938"/>
            <a:ext cx="12192000" cy="6858000"/>
          </a:xfrm>
          <a:prstGeom prst="rect">
            <a:avLst/>
          </a:prstGeom>
        </p:spPr>
      </p:pic>
    </p:spTree>
    <p:extLst>
      <p:ext uri="{BB962C8B-B14F-4D97-AF65-F5344CB8AC3E}">
        <p14:creationId xmlns:p14="http://schemas.microsoft.com/office/powerpoint/2010/main" val="102052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a:xfrm>
            <a:off x="571500" y="365125"/>
            <a:ext cx="11620500" cy="1325563"/>
          </a:xfrm>
        </p:spPr>
        <p:txBody>
          <a:bodyPr/>
          <a:lstStyle/>
          <a:p>
            <a:r>
              <a:rPr lang="en-US" dirty="0"/>
              <a:t>Create a Docker Container With a Mapped Volume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000014" cy="4667251"/>
          </a:xfrm>
        </p:spPr>
        <p:txBody>
          <a:bodyPr>
            <a:normAutofit fontScale="92500" lnSpcReduction="10000"/>
          </a:bodyPr>
          <a:lstStyle/>
          <a:p>
            <a:r>
              <a:rPr lang="en-US" dirty="0"/>
              <a:t>Create a new directory and file on your host computer</a:t>
            </a:r>
          </a:p>
          <a:p>
            <a:pPr marL="457200" lvl="1" indent="0">
              <a:buNone/>
            </a:pPr>
            <a:r>
              <a:rPr lang="en-US" sz="2800" b="1" i="1" dirty="0" err="1">
                <a:solidFill>
                  <a:srgbClr val="FFFF00"/>
                </a:solidFill>
              </a:rPr>
              <a:t>mkdir</a:t>
            </a:r>
            <a:r>
              <a:rPr lang="en-US" sz="2800" b="1" i="1" dirty="0">
                <a:solidFill>
                  <a:srgbClr val="FFFF00"/>
                </a:solidFill>
              </a:rPr>
              <a:t> </a:t>
            </a:r>
            <a:r>
              <a:rPr lang="en-US" sz="2800" b="1" i="1" dirty="0" err="1">
                <a:solidFill>
                  <a:srgbClr val="FFFF00"/>
                </a:solidFill>
              </a:rPr>
              <a:t>my_dir</a:t>
            </a:r>
            <a:endParaRPr lang="en-US" sz="2800" b="1" i="1" dirty="0">
              <a:solidFill>
                <a:srgbClr val="FFFF00"/>
              </a:solidFill>
            </a:endParaRPr>
          </a:p>
          <a:p>
            <a:pPr marL="457200" lvl="1" indent="0">
              <a:buNone/>
            </a:pPr>
            <a:r>
              <a:rPr lang="en-US" sz="2800" b="1" i="1" dirty="0">
                <a:solidFill>
                  <a:srgbClr val="FFFF00"/>
                </a:solidFill>
              </a:rPr>
              <a:t>cd </a:t>
            </a:r>
            <a:r>
              <a:rPr lang="en-US" sz="2800" b="1" i="1" dirty="0" err="1">
                <a:solidFill>
                  <a:srgbClr val="FFFF00"/>
                </a:solidFill>
              </a:rPr>
              <a:t>my_dir</a:t>
            </a:r>
            <a:endParaRPr lang="en-US" dirty="0"/>
          </a:p>
          <a:p>
            <a:pPr marL="457200" lvl="1" indent="0">
              <a:buNone/>
            </a:pPr>
            <a:r>
              <a:rPr lang="en-US" sz="2800" b="1" i="1" dirty="0">
                <a:solidFill>
                  <a:srgbClr val="FFFF00"/>
                </a:solidFill>
              </a:rPr>
              <a:t>vi </a:t>
            </a:r>
            <a:r>
              <a:rPr lang="en-US" sz="2800" b="1" i="1" dirty="0" err="1">
                <a:solidFill>
                  <a:srgbClr val="FFFF00"/>
                </a:solidFill>
              </a:rPr>
              <a:t>my_file</a:t>
            </a:r>
            <a:endParaRPr lang="en-US" sz="2800" b="1" i="1" dirty="0">
              <a:solidFill>
                <a:srgbClr val="FFFF00"/>
              </a:solidFill>
            </a:endParaRPr>
          </a:p>
          <a:p>
            <a:pPr marL="914400" lvl="2" indent="0">
              <a:buNone/>
            </a:pPr>
            <a:r>
              <a:rPr lang="en-US" sz="2400" b="1" i="1" dirty="0"/>
              <a:t>Press </a:t>
            </a:r>
            <a:r>
              <a:rPr lang="en-US" sz="2400" b="1" i="1" dirty="0" err="1">
                <a:solidFill>
                  <a:srgbClr val="FFFF00"/>
                </a:solidFill>
              </a:rPr>
              <a:t>i</a:t>
            </a:r>
            <a:r>
              <a:rPr lang="en-US" sz="2400" b="1" i="1" dirty="0">
                <a:solidFill>
                  <a:srgbClr val="FFFF00"/>
                </a:solidFill>
              </a:rPr>
              <a:t> </a:t>
            </a:r>
            <a:r>
              <a:rPr lang="en-US" sz="2400" b="1" i="1" dirty="0"/>
              <a:t>to insert text,</a:t>
            </a:r>
            <a:r>
              <a:rPr lang="en-US" sz="2400" b="1" i="1" dirty="0">
                <a:solidFill>
                  <a:srgbClr val="FFFF00"/>
                </a:solidFill>
              </a:rPr>
              <a:t> type some text</a:t>
            </a:r>
            <a:r>
              <a:rPr lang="en-US" sz="2400" b="1" i="1" dirty="0"/>
              <a:t>, press </a:t>
            </a:r>
            <a:r>
              <a:rPr lang="en-US" sz="2400" b="1" i="1" dirty="0">
                <a:solidFill>
                  <a:srgbClr val="FFFF00"/>
                </a:solidFill>
              </a:rPr>
              <a:t>escape</a:t>
            </a:r>
          </a:p>
          <a:p>
            <a:pPr marL="914400" lvl="2" indent="0">
              <a:buNone/>
            </a:pPr>
            <a:r>
              <a:rPr lang="en-US" sz="2400" b="1" i="1" dirty="0"/>
              <a:t>Type </a:t>
            </a:r>
            <a:r>
              <a:rPr lang="en-US" sz="2400" b="1" i="1" dirty="0">
                <a:solidFill>
                  <a:srgbClr val="FFFF00"/>
                </a:solidFill>
              </a:rPr>
              <a:t>:x</a:t>
            </a:r>
            <a:r>
              <a:rPr lang="en-US" sz="2400" b="1" i="1" dirty="0"/>
              <a:t> and press </a:t>
            </a:r>
            <a:r>
              <a:rPr lang="en-US" sz="2400" b="1" i="1" dirty="0">
                <a:solidFill>
                  <a:srgbClr val="FFFF00"/>
                </a:solidFill>
              </a:rPr>
              <a:t>Enter/Return</a:t>
            </a:r>
            <a:r>
              <a:rPr lang="en-US" sz="2400" b="1" i="1" dirty="0"/>
              <a:t> to save and exit</a:t>
            </a:r>
          </a:p>
          <a:p>
            <a:r>
              <a:rPr lang="en-US" dirty="0"/>
              <a:t>Use your Docker Image to create a Docker Container</a:t>
            </a:r>
          </a:p>
          <a:p>
            <a:pPr marL="457200" lvl="1" indent="0">
              <a:buNone/>
            </a:pPr>
            <a:r>
              <a:rPr lang="en-US" sz="2800" b="1" i="1" dirty="0">
                <a:solidFill>
                  <a:srgbClr val="FFFF00"/>
                </a:solidFill>
              </a:rPr>
              <a:t>docker container run -</a:t>
            </a:r>
            <a:r>
              <a:rPr lang="en-US" sz="2800" b="1" i="1" dirty="0" err="1">
                <a:solidFill>
                  <a:srgbClr val="FFFF00"/>
                </a:solidFill>
              </a:rPr>
              <a:t>itv</a:t>
            </a:r>
            <a:r>
              <a:rPr lang="en-US" sz="2800" b="1" i="1" dirty="0">
                <a:solidFill>
                  <a:srgbClr val="FFFF00"/>
                </a:solidFill>
              </a:rPr>
              <a:t> $PWD:/app/files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Observe the mapped volume in your Container</a:t>
            </a:r>
          </a:p>
          <a:p>
            <a:pPr marL="457200" lvl="1" indent="0">
              <a:buNone/>
            </a:pPr>
            <a:r>
              <a:rPr lang="en-US" sz="2800" b="1" i="1" dirty="0">
                <a:solidFill>
                  <a:srgbClr val="FFFF00"/>
                </a:solidFill>
              </a:rPr>
              <a:t>ls -l</a:t>
            </a:r>
          </a:p>
          <a:p>
            <a:pPr marL="457200" lvl="1" indent="0">
              <a:buNone/>
            </a:pPr>
            <a:r>
              <a:rPr lang="en-US" sz="2800" b="1" i="1" dirty="0">
                <a:solidFill>
                  <a:srgbClr val="FFFF00"/>
                </a:solidFill>
              </a:rPr>
              <a:t>cd files</a:t>
            </a:r>
          </a:p>
          <a:p>
            <a:pPr marL="457200" lvl="1" indent="0">
              <a:buNone/>
            </a:pPr>
            <a:r>
              <a:rPr lang="en-US" sz="2800" b="1" i="1" dirty="0">
                <a:solidFill>
                  <a:srgbClr val="FFFF00"/>
                </a:solidFill>
              </a:rPr>
              <a:t>cat </a:t>
            </a:r>
            <a:r>
              <a:rPr lang="en-US" sz="2800" b="1" i="1" dirty="0" err="1">
                <a:solidFill>
                  <a:srgbClr val="FFFF00"/>
                </a:solidFill>
              </a:rPr>
              <a:t>my_file</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59</a:t>
            </a:fld>
            <a:endParaRPr lang="en-US" dirty="0"/>
          </a:p>
        </p:txBody>
      </p:sp>
    </p:spTree>
    <p:extLst>
      <p:ext uri="{BB962C8B-B14F-4D97-AF65-F5344CB8AC3E}">
        <p14:creationId xmlns:p14="http://schemas.microsoft.com/office/powerpoint/2010/main" val="49881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dissolv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dissolv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dissolv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dissolve">
                                      <p:cBhvr>
                                        <p:cTn id="55" dur="500"/>
                                        <p:tgtEl>
                                          <p:spTgt spid="3">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3">
                                            <p:txEl>
                                              <p:pRg st="11" end="11"/>
                                            </p:txEl>
                                          </p:spTgt>
                                        </p:tgtEl>
                                        <p:attrNameLst>
                                          <p:attrName>style.visibility</p:attrName>
                                        </p:attrNameLst>
                                      </p:cBhvr>
                                      <p:to>
                                        <p:strVal val="visible"/>
                                      </p:to>
                                    </p:set>
                                    <p:animEffect transition="in" filter="dissolve">
                                      <p:cBhvr>
                                        <p:cTn id="6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Container?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57778" y="1825625"/>
            <a:ext cx="11676444" cy="2294962"/>
          </a:xfrm>
        </p:spPr>
        <p:txBody>
          <a:bodyPr>
            <a:normAutofit/>
          </a:bodyPr>
          <a:lstStyle/>
          <a:p>
            <a:pPr marL="0" indent="0" algn="ctr">
              <a:buNone/>
            </a:pPr>
            <a:r>
              <a:rPr lang="en-US" i="1" dirty="0"/>
              <a:t>“</a:t>
            </a:r>
            <a:r>
              <a:rPr lang="en-US" b="1" i="1" dirty="0">
                <a:solidFill>
                  <a:srgbClr val="FFFF00"/>
                </a:solidFill>
              </a:rPr>
              <a:t>OS-level virtualization</a:t>
            </a:r>
            <a:r>
              <a:rPr lang="en-US" b="1" i="1" dirty="0"/>
              <a:t> </a:t>
            </a:r>
            <a:r>
              <a:rPr lang="en-US" i="1" dirty="0"/>
              <a:t>refers to an operating system paradigm in which the kernel allows the existence of </a:t>
            </a:r>
            <a:r>
              <a:rPr lang="en-US" b="1" i="1" dirty="0">
                <a:solidFill>
                  <a:srgbClr val="FFFF00"/>
                </a:solidFill>
              </a:rPr>
              <a:t>multiple isolated user space instances called containers. </a:t>
            </a:r>
            <a:r>
              <a:rPr lang="en-US" i="1" dirty="0"/>
              <a:t>Programs inside of containers can only see contents and devices assigned to the container.”</a:t>
            </a:r>
          </a:p>
          <a:p>
            <a:pPr marL="0" indent="0" algn="ctr">
              <a:buNone/>
            </a:pPr>
            <a:r>
              <a:rPr lang="en-US" dirty="0">
                <a:hlinkClick r:id="rId3"/>
              </a:rPr>
              <a:t>https://en.wikipedia.org/wiki/OS-level_virtualization</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Confused? Let’s compare virtual machines and containers…</a:t>
            </a:r>
          </a:p>
        </p:txBody>
      </p:sp>
      <p:sp>
        <p:nvSpPr>
          <p:cNvPr id="4" name="Date Placeholder 3">
            <a:extLst>
              <a:ext uri="{FF2B5EF4-FFF2-40B4-BE49-F238E27FC236}">
                <a16:creationId xmlns:a16="http://schemas.microsoft.com/office/drawing/2014/main" id="{1C19A6E8-5AFA-2E46-8A8A-4FC9C00F43E3}"/>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64CE8051-69FB-854E-9C7A-A8C2F72854ED}"/>
              </a:ext>
            </a:extLst>
          </p:cNvPr>
          <p:cNvSpPr>
            <a:spLocks noGrp="1"/>
          </p:cNvSpPr>
          <p:nvPr>
            <p:ph type="sldNum" sz="quarter" idx="12"/>
          </p:nvPr>
        </p:nvSpPr>
        <p:spPr/>
        <p:txBody>
          <a:bodyPr/>
          <a:lstStyle/>
          <a:p>
            <a:fld id="{A44B02FA-DD2D-1844-AE35-8B2EAB0CF4EF}" type="slidenum">
              <a:rPr lang="en-US" smtClean="0"/>
              <a:pPr/>
              <a:t>6</a:t>
            </a:fld>
            <a:endParaRPr lang="en-US" dirty="0"/>
          </a:p>
        </p:txBody>
      </p:sp>
    </p:spTree>
    <p:extLst>
      <p:ext uri="{BB962C8B-B14F-4D97-AF65-F5344CB8AC3E}">
        <p14:creationId xmlns:p14="http://schemas.microsoft.com/office/powerpoint/2010/main" val="6190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run -v" descr="docker container run -v">
            <a:hlinkClick r:id="" action="ppaction://media"/>
            <a:extLst>
              <a:ext uri="{FF2B5EF4-FFF2-40B4-BE49-F238E27FC236}">
                <a16:creationId xmlns:a16="http://schemas.microsoft.com/office/drawing/2014/main" id="{118253A0-0F58-8346-9069-24EF3FD5556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426553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3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Quick Hits</a:t>
            </a:r>
          </a:p>
        </p:txBody>
      </p:sp>
    </p:spTree>
    <p:extLst>
      <p:ext uri="{BB962C8B-B14F-4D97-AF65-F5344CB8AC3E}">
        <p14:creationId xmlns:p14="http://schemas.microsoft.com/office/powerpoint/2010/main" val="407403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Quick Hit Topics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Docker Exec</a:t>
            </a:r>
          </a:p>
          <a:p>
            <a:r>
              <a:rPr lang="en-US" dirty="0"/>
              <a:t>Docker Networks</a:t>
            </a:r>
          </a:p>
          <a:p>
            <a:r>
              <a:rPr lang="en-US" dirty="0"/>
              <a:t>Docker Compose</a:t>
            </a:r>
          </a:p>
          <a:p>
            <a:r>
              <a:rPr lang="en-US" dirty="0"/>
              <a:t>Cleaning Up</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62</a:t>
            </a:fld>
            <a:endParaRPr lang="en-US" dirty="0"/>
          </a:p>
        </p:txBody>
      </p:sp>
    </p:spTree>
    <p:extLst>
      <p:ext uri="{BB962C8B-B14F-4D97-AF65-F5344CB8AC3E}">
        <p14:creationId xmlns:p14="http://schemas.microsoft.com/office/powerpoint/2010/main" val="200176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Exec</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Run Container shell commands from the </a:t>
            </a:r>
            <a:r>
              <a:rPr lang="en-US" dirty="0">
                <a:solidFill>
                  <a:srgbClr val="FFFF00"/>
                </a:solidFill>
              </a:rPr>
              <a:t>Docker Host terminal</a:t>
            </a:r>
          </a:p>
          <a:p>
            <a:r>
              <a:rPr lang="en-US" dirty="0"/>
              <a:t>Allows interaction with Containers without first attaching</a:t>
            </a:r>
          </a:p>
          <a:p>
            <a:pPr marL="457200" lvl="1" indent="0">
              <a:buNone/>
            </a:pPr>
            <a:r>
              <a:rPr lang="en-US" sz="2800" b="1" i="1" dirty="0">
                <a:solidFill>
                  <a:srgbClr val="FFFF00"/>
                </a:solidFill>
              </a:rPr>
              <a:t>docker exec [FLAGS] </a:t>
            </a:r>
            <a:r>
              <a:rPr lang="en-US" sz="2800" b="1" i="1" dirty="0" err="1">
                <a:solidFill>
                  <a:srgbClr val="FFFF00"/>
                </a:solidFill>
              </a:rPr>
              <a:t>container_name</a:t>
            </a:r>
            <a:r>
              <a:rPr lang="en-US" sz="2800" b="1" i="1" dirty="0">
                <a:solidFill>
                  <a:srgbClr val="FFFF00"/>
                </a:solidFill>
              </a:rPr>
              <a:t> command</a:t>
            </a:r>
            <a:endParaRPr lang="en-US" sz="2800" dirty="0"/>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pwd</a:t>
            </a:r>
            <a:endParaRPr lang="en-US" sz="2800" b="1" i="1" dirty="0">
              <a:solidFill>
                <a:srgbClr val="FFFF00"/>
              </a:solidFill>
            </a:endParaRP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ls -la</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sh</a:t>
            </a:r>
            <a:r>
              <a:rPr lang="en-US" sz="2800" b="1" i="1" dirty="0">
                <a:solidFill>
                  <a:srgbClr val="FFFF00"/>
                </a:solidFill>
              </a:rPr>
              <a:t> -c "cat /</a:t>
            </a:r>
            <a:r>
              <a:rPr lang="en-US" sz="2800" b="1" i="1" dirty="0" err="1">
                <a:solidFill>
                  <a:srgbClr val="FFFF00"/>
                </a:solidFill>
              </a:rPr>
              <a:t>etc</a:t>
            </a:r>
            <a:r>
              <a:rPr lang="en-US" sz="2800" b="1" i="1" dirty="0">
                <a:solidFill>
                  <a:srgbClr val="FFFF00"/>
                </a:solidFill>
              </a:rPr>
              <a:t>/*-release"</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63</a:t>
            </a:fld>
            <a:endParaRPr lang="en-US" dirty="0"/>
          </a:p>
        </p:txBody>
      </p:sp>
    </p:spTree>
    <p:extLst>
      <p:ext uri="{BB962C8B-B14F-4D97-AF65-F5344CB8AC3E}">
        <p14:creationId xmlns:p14="http://schemas.microsoft.com/office/powerpoint/2010/main" val="353315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exec" descr="docker exec">
            <a:hlinkClick r:id="" action="ppaction://media"/>
            <a:extLst>
              <a:ext uri="{FF2B5EF4-FFF2-40B4-BE49-F238E27FC236}">
                <a16:creationId xmlns:a16="http://schemas.microsoft.com/office/drawing/2014/main" id="{69BFFC1B-75E5-FC4A-B434-395EEE1C024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87380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21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Networks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Enable communication between </a:t>
            </a:r>
            <a:r>
              <a:rPr lang="en-US" dirty="0">
                <a:solidFill>
                  <a:srgbClr val="FFFF00"/>
                </a:solidFill>
              </a:rPr>
              <a:t>multiple</a:t>
            </a:r>
            <a:r>
              <a:rPr lang="en-US" dirty="0"/>
              <a:t> Docker Containers</a:t>
            </a:r>
          </a:p>
          <a:p>
            <a:r>
              <a:rPr lang="en-US" dirty="0"/>
              <a:t>Isolate Docker </a:t>
            </a:r>
            <a:r>
              <a:rPr lang="en-US" dirty="0">
                <a:solidFill>
                  <a:srgbClr val="FFFF00"/>
                </a:solidFill>
              </a:rPr>
              <a:t>applications</a:t>
            </a:r>
            <a:r>
              <a:rPr lang="en-US" dirty="0"/>
              <a:t> to their own networks</a:t>
            </a:r>
          </a:p>
          <a:p>
            <a:r>
              <a:rPr lang="en-US" dirty="0"/>
              <a:t>Use </a:t>
            </a:r>
            <a:r>
              <a:rPr lang="en-US" dirty="0">
                <a:solidFill>
                  <a:srgbClr val="FFFF00"/>
                </a:solidFill>
              </a:rPr>
              <a:t>automatic DNS</a:t>
            </a:r>
            <a:r>
              <a:rPr lang="en-US" dirty="0"/>
              <a:t> to simplify Container connectivity</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65</a:t>
            </a:fld>
            <a:endParaRPr lang="en-US" dirty="0"/>
          </a:p>
        </p:txBody>
      </p:sp>
    </p:spTree>
    <p:extLst>
      <p:ext uri="{BB962C8B-B14F-4D97-AF65-F5344CB8AC3E}">
        <p14:creationId xmlns:p14="http://schemas.microsoft.com/office/powerpoint/2010/main" val="368502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Create a Docker Network and connect two Containers</a:t>
            </a: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bridge</a:t>
            </a:r>
          </a:p>
          <a:p>
            <a:pPr marL="457200" lvl="1" indent="0">
              <a:buNone/>
            </a:pPr>
            <a:r>
              <a:rPr lang="en-US" sz="2800" b="1" i="1" dirty="0">
                <a:solidFill>
                  <a:srgbClr val="FFFF00"/>
                </a:solidFill>
              </a:rPr>
              <a:t>docker network create --driver bridge </a:t>
            </a:r>
            <a:r>
              <a:rPr lang="en-US" sz="2800" b="1" i="1" dirty="0" err="1">
                <a:solidFill>
                  <a:srgbClr val="FF0000"/>
                </a:solidFill>
              </a:rPr>
              <a:t>my_net</a:t>
            </a:r>
            <a:endParaRPr lang="en-US" sz="2800" b="1" i="1" dirty="0">
              <a:solidFill>
                <a:srgbClr val="FF0000"/>
              </a:solidFill>
            </a:endParaRP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a:t>
            </a:r>
            <a:r>
              <a:rPr lang="en-US" sz="2800" b="1" i="1" dirty="0" err="1">
                <a:solidFill>
                  <a:srgbClr val="FF0000"/>
                </a:solidFill>
              </a:rPr>
              <a:t>my_net</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 </a:t>
            </a:r>
            <a:r>
              <a:rPr lang="en-US" sz="2800" b="1" i="1" dirty="0" err="1">
                <a:solidFill>
                  <a:srgbClr val="FF0000"/>
                </a:solidFill>
              </a:rPr>
              <a:t>my_net</a:t>
            </a:r>
            <a:r>
              <a:rPr lang="en-US" sz="2800" b="1" i="1" dirty="0">
                <a:solidFill>
                  <a:srgbClr val="FF0000"/>
                </a:solidFill>
              </a:rPr>
              <a:t> </a:t>
            </a:r>
            <a:r>
              <a:rPr lang="en-US" sz="2800" b="1" i="1" dirty="0">
                <a:solidFill>
                  <a:srgbClr val="FFFF00"/>
                </a:solidFill>
              </a:rPr>
              <a:t>--name </a:t>
            </a:r>
            <a:r>
              <a:rPr lang="en-US" sz="2800" b="1" i="1" dirty="0">
                <a:solidFill>
                  <a:srgbClr val="FF0000"/>
                </a:solidFill>
              </a:rPr>
              <a:t>my_cont1</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--network </a:t>
            </a:r>
            <a:r>
              <a:rPr lang="en-US" sz="2800" b="1" i="1" dirty="0" err="1">
                <a:solidFill>
                  <a:srgbClr val="FF0000"/>
                </a:solidFill>
              </a:rPr>
              <a:t>my_net</a:t>
            </a:r>
            <a:r>
              <a:rPr lang="en-US" sz="2800" b="1" i="1" dirty="0">
                <a:solidFill>
                  <a:srgbClr val="FFFF00"/>
                </a:solidFill>
              </a:rPr>
              <a:t> --name </a:t>
            </a:r>
            <a:r>
              <a:rPr lang="en-US" sz="2800" b="1" i="1" dirty="0">
                <a:solidFill>
                  <a:srgbClr val="FF0000"/>
                </a:solidFill>
              </a:rPr>
              <a:t>my_cont2</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66</a:t>
            </a:fld>
            <a:endParaRPr lang="en-US" dirty="0"/>
          </a:p>
        </p:txBody>
      </p:sp>
    </p:spTree>
    <p:extLst>
      <p:ext uri="{BB962C8B-B14F-4D97-AF65-F5344CB8AC3E}">
        <p14:creationId xmlns:p14="http://schemas.microsoft.com/office/powerpoint/2010/main" val="24286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Validate Docker Network connectivity</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docker exec -it  my_cont1 ifconfig eth0</a:t>
            </a:r>
          </a:p>
          <a:p>
            <a:pPr marL="457200" lvl="1" indent="0">
              <a:buNone/>
            </a:pPr>
            <a:r>
              <a:rPr lang="en-US" sz="2800" b="1" i="1" dirty="0">
                <a:solidFill>
                  <a:srgbClr val="FFFF00"/>
                </a:solidFill>
              </a:rPr>
              <a:t>docker exec -it  my_cont2 ifconfig eth0</a:t>
            </a:r>
          </a:p>
          <a:p>
            <a:pPr marL="457200" lvl="1" indent="0">
              <a:buNone/>
            </a:pPr>
            <a:r>
              <a:rPr lang="en-US" sz="2800" b="1" i="1" dirty="0">
                <a:solidFill>
                  <a:srgbClr val="FFFF00"/>
                </a:solidFill>
              </a:rPr>
              <a:t>docker exec -it  my_cont1 ping -c 4 my_cont2</a:t>
            </a:r>
          </a:p>
          <a:p>
            <a:pPr marL="457200" lvl="1" indent="0">
              <a:buNone/>
            </a:pPr>
            <a:r>
              <a:rPr lang="en-US" sz="2800" b="1" i="1" dirty="0">
                <a:solidFill>
                  <a:srgbClr val="FFFF00"/>
                </a:solidFill>
              </a:rPr>
              <a:t>docker exec -it  my_cont2 ping -c 4 my_cont1</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67</a:t>
            </a:fld>
            <a:endParaRPr lang="en-US" dirty="0"/>
          </a:p>
        </p:txBody>
      </p:sp>
    </p:spTree>
    <p:extLst>
      <p:ext uri="{BB962C8B-B14F-4D97-AF65-F5344CB8AC3E}">
        <p14:creationId xmlns:p14="http://schemas.microsoft.com/office/powerpoint/2010/main" val="392382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network" descr="docker network">
            <a:hlinkClick r:id="" action="ppaction://media"/>
            <a:extLst>
              <a:ext uri="{FF2B5EF4-FFF2-40B4-BE49-F238E27FC236}">
                <a16:creationId xmlns:a16="http://schemas.microsoft.com/office/drawing/2014/main" id="{20396ED7-D5CD-514B-B3D1-6FD264FE72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593248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199" y="1825625"/>
            <a:ext cx="10904621" cy="4351338"/>
          </a:xfrm>
        </p:spPr>
        <p:txBody>
          <a:bodyPr/>
          <a:lstStyle/>
          <a:p>
            <a:r>
              <a:rPr lang="en-US" dirty="0"/>
              <a:t>Tool for building and running </a:t>
            </a:r>
            <a:r>
              <a:rPr lang="en-US" dirty="0">
                <a:solidFill>
                  <a:srgbClr val="FFFF00"/>
                </a:solidFill>
              </a:rPr>
              <a:t>multi-Container</a:t>
            </a:r>
            <a:r>
              <a:rPr lang="en-US" dirty="0"/>
              <a:t> Docker </a:t>
            </a:r>
            <a:r>
              <a:rPr lang="en-US" dirty="0">
                <a:solidFill>
                  <a:srgbClr val="FFFF00"/>
                </a:solidFill>
              </a:rPr>
              <a:t>applications</a:t>
            </a:r>
          </a:p>
          <a:p>
            <a:r>
              <a:rPr lang="en-US" dirty="0"/>
              <a:t>Simple orchestration tool for Docker with </a:t>
            </a:r>
            <a:r>
              <a:rPr lang="en-US" dirty="0">
                <a:solidFill>
                  <a:srgbClr val="FFFF00"/>
                </a:solidFill>
              </a:rPr>
              <a:t>YAML</a:t>
            </a:r>
            <a:r>
              <a:rPr lang="en-US" dirty="0"/>
              <a:t> instructions</a:t>
            </a:r>
          </a:p>
          <a:p>
            <a:r>
              <a:rPr lang="en-US" dirty="0"/>
              <a:t>Single command to build/deploy or destroy multi-Container applications</a:t>
            </a:r>
          </a:p>
          <a:p>
            <a:r>
              <a:rPr lang="en-US" dirty="0"/>
              <a:t>Frequently used with CI/CD pipelines</a:t>
            </a:r>
          </a:p>
          <a:p>
            <a:pPr lvl="1"/>
            <a:r>
              <a:rPr lang="en-US" dirty="0"/>
              <a:t>Deploy pre-configured test environments</a:t>
            </a:r>
          </a:p>
          <a:p>
            <a:pPr lvl="1"/>
            <a:r>
              <a:rPr lang="en-US" dirty="0"/>
              <a:t>Run tests</a:t>
            </a:r>
          </a:p>
          <a:p>
            <a:pPr lvl="1"/>
            <a:r>
              <a:rPr lang="en-US" dirty="0"/>
              <a:t>Destroy test environments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69</a:t>
            </a:fld>
            <a:endParaRPr lang="en-US" dirty="0"/>
          </a:p>
        </p:txBody>
      </p:sp>
    </p:spTree>
    <p:extLst>
      <p:ext uri="{BB962C8B-B14F-4D97-AF65-F5344CB8AC3E}">
        <p14:creationId xmlns:p14="http://schemas.microsoft.com/office/powerpoint/2010/main" val="240558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dissolve">
                                      <p:cBhvr>
                                        <p:cTn id="25" dur="500"/>
                                        <p:tgtEl>
                                          <p:spTgt spid="3">
                                            <p:txEl>
                                              <p:pRg st="4" end="4"/>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dissolve">
                                      <p:cBhvr>
                                        <p:cTn id="28" dur="500"/>
                                        <p:tgtEl>
                                          <p:spTgt spid="3">
                                            <p:txEl>
                                              <p:pRg st="5" end="5"/>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57D4-80F1-4846-BA92-900094AD8002}"/>
              </a:ext>
            </a:extLst>
          </p:cNvPr>
          <p:cNvSpPr>
            <a:spLocks noGrp="1"/>
          </p:cNvSpPr>
          <p:nvPr>
            <p:ph type="title"/>
          </p:nvPr>
        </p:nvSpPr>
        <p:spPr/>
        <p:txBody>
          <a:bodyPr/>
          <a:lstStyle/>
          <a:p>
            <a:r>
              <a:rPr lang="en-US" dirty="0"/>
              <a:t>Comparing Virtual Machines and Containers</a:t>
            </a:r>
          </a:p>
        </p:txBody>
      </p:sp>
      <p:sp>
        <p:nvSpPr>
          <p:cNvPr id="5" name="Content Placeholder 2">
            <a:extLst>
              <a:ext uri="{FF2B5EF4-FFF2-40B4-BE49-F238E27FC236}">
                <a16:creationId xmlns:a16="http://schemas.microsoft.com/office/drawing/2014/main" id="{8E7C7185-B68A-4548-A668-68CE9EF73BB5}"/>
              </a:ext>
            </a:extLst>
          </p:cNvPr>
          <p:cNvSpPr txBox="1">
            <a:spLocks/>
          </p:cNvSpPr>
          <p:nvPr/>
        </p:nvSpPr>
        <p:spPr>
          <a:xfrm>
            <a:off x="392455" y="1504944"/>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Virtual Machines ≈ Houses</a:t>
            </a:r>
          </a:p>
        </p:txBody>
      </p:sp>
      <p:sp>
        <p:nvSpPr>
          <p:cNvPr id="6" name="Content Placeholder 2">
            <a:extLst>
              <a:ext uri="{FF2B5EF4-FFF2-40B4-BE49-F238E27FC236}">
                <a16:creationId xmlns:a16="http://schemas.microsoft.com/office/drawing/2014/main" id="{24BBE0C3-D803-E649-962D-9403B92FF06F}"/>
              </a:ext>
            </a:extLst>
          </p:cNvPr>
          <p:cNvSpPr txBox="1">
            <a:spLocks/>
          </p:cNvSpPr>
          <p:nvPr/>
        </p:nvSpPr>
        <p:spPr>
          <a:xfrm>
            <a:off x="6591302" y="1504943"/>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Containers ≈ Apartments</a:t>
            </a:r>
          </a:p>
        </p:txBody>
      </p:sp>
      <p:pic>
        <p:nvPicPr>
          <p:cNvPr id="10" name="Picture 9" descr="A close up of a building&#10;&#10;Description automatically generated">
            <a:extLst>
              <a:ext uri="{FF2B5EF4-FFF2-40B4-BE49-F238E27FC236}">
                <a16:creationId xmlns:a16="http://schemas.microsoft.com/office/drawing/2014/main" id="{F215BF89-70CD-8A4A-89ED-B1D11806C7EE}"/>
              </a:ext>
            </a:extLst>
          </p:cNvPr>
          <p:cNvPicPr>
            <a:picLocks noChangeAspect="1"/>
          </p:cNvPicPr>
          <p:nvPr/>
        </p:nvPicPr>
        <p:blipFill>
          <a:blip r:embed="rId3"/>
          <a:stretch>
            <a:fillRect/>
          </a:stretch>
        </p:blipFill>
        <p:spPr>
          <a:xfrm>
            <a:off x="8267270" y="2014310"/>
            <a:ext cx="1856308" cy="1967817"/>
          </a:xfrm>
          <a:prstGeom prst="rect">
            <a:avLst/>
          </a:prstGeom>
        </p:spPr>
      </p:pic>
      <p:pic>
        <p:nvPicPr>
          <p:cNvPr id="18" name="Picture 17" descr="A picture containing sitting, table, wooden, clock&#10;&#10;Description automatically generated">
            <a:extLst>
              <a:ext uri="{FF2B5EF4-FFF2-40B4-BE49-F238E27FC236}">
                <a16:creationId xmlns:a16="http://schemas.microsoft.com/office/drawing/2014/main" id="{AEE85A69-302A-B044-A972-A4E38A7B8FEE}"/>
              </a:ext>
            </a:extLst>
          </p:cNvPr>
          <p:cNvPicPr>
            <a:picLocks noChangeAspect="1"/>
          </p:cNvPicPr>
          <p:nvPr/>
        </p:nvPicPr>
        <p:blipFill>
          <a:blip r:embed="rId4"/>
          <a:stretch>
            <a:fillRect/>
          </a:stretch>
        </p:blipFill>
        <p:spPr>
          <a:xfrm>
            <a:off x="253377" y="2204127"/>
            <a:ext cx="5486400" cy="1778000"/>
          </a:xfrm>
          <a:prstGeom prst="rect">
            <a:avLst/>
          </a:prstGeom>
        </p:spPr>
      </p:pic>
      <p:sp>
        <p:nvSpPr>
          <p:cNvPr id="19" name="Content Placeholder 2">
            <a:extLst>
              <a:ext uri="{FF2B5EF4-FFF2-40B4-BE49-F238E27FC236}">
                <a16:creationId xmlns:a16="http://schemas.microsoft.com/office/drawing/2014/main" id="{50EC9849-F241-664B-B3D8-A17D7EE0537D}"/>
              </a:ext>
            </a:extLst>
          </p:cNvPr>
          <p:cNvSpPr txBox="1">
            <a:spLocks/>
          </p:cNvSpPr>
          <p:nvPr/>
        </p:nvSpPr>
        <p:spPr>
          <a:xfrm>
            <a:off x="253377" y="4067851"/>
            <a:ext cx="5625477"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Fully self-contained</a:t>
            </a:r>
          </a:p>
          <a:p>
            <a:r>
              <a:rPr lang="en-US" dirty="0"/>
              <a:t>Safeguarded from unwanted guests</a:t>
            </a:r>
          </a:p>
          <a:p>
            <a:r>
              <a:rPr lang="en-US" dirty="0"/>
              <a:t>Dedicated utilities</a:t>
            </a:r>
          </a:p>
          <a:p>
            <a:r>
              <a:rPr lang="en-US" dirty="0"/>
              <a:t>Dedicated rooms – kitchen, dining room, family room, living room, etc.</a:t>
            </a:r>
          </a:p>
        </p:txBody>
      </p:sp>
      <p:sp>
        <p:nvSpPr>
          <p:cNvPr id="20" name="Content Placeholder 2">
            <a:extLst>
              <a:ext uri="{FF2B5EF4-FFF2-40B4-BE49-F238E27FC236}">
                <a16:creationId xmlns:a16="http://schemas.microsoft.com/office/drawing/2014/main" id="{451194CE-7B1B-2045-B8F9-382532E1DEEB}"/>
              </a:ext>
            </a:extLst>
          </p:cNvPr>
          <p:cNvSpPr txBox="1">
            <a:spLocks/>
          </p:cNvSpPr>
          <p:nvPr/>
        </p:nvSpPr>
        <p:spPr>
          <a:xfrm>
            <a:off x="6313148" y="4059008"/>
            <a:ext cx="5625475"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Isolated living spaces</a:t>
            </a:r>
          </a:p>
          <a:p>
            <a:r>
              <a:rPr lang="en-US" dirty="0"/>
              <a:t>Safeguarded from unwanted guests</a:t>
            </a:r>
          </a:p>
          <a:p>
            <a:r>
              <a:rPr lang="en-US" dirty="0"/>
              <a:t>Shared utilities</a:t>
            </a:r>
          </a:p>
          <a:p>
            <a:r>
              <a:rPr lang="en-US" dirty="0"/>
              <a:t>Shared rooms – kitchen/dining room, family/living room etc.)</a:t>
            </a:r>
          </a:p>
        </p:txBody>
      </p:sp>
      <p:sp>
        <p:nvSpPr>
          <p:cNvPr id="3" name="Date Placeholder 2">
            <a:extLst>
              <a:ext uri="{FF2B5EF4-FFF2-40B4-BE49-F238E27FC236}">
                <a16:creationId xmlns:a16="http://schemas.microsoft.com/office/drawing/2014/main" id="{27AD0790-2BCC-F344-9FE2-AECE8DE0C4AD}"/>
              </a:ext>
            </a:extLst>
          </p:cNvPr>
          <p:cNvSpPr>
            <a:spLocks noGrp="1"/>
          </p:cNvSpPr>
          <p:nvPr>
            <p:ph type="dt" sz="half" idx="10"/>
          </p:nvPr>
        </p:nvSpPr>
        <p:spPr/>
        <p:txBody>
          <a:bodyPr/>
          <a:lstStyle/>
          <a:p>
            <a:r>
              <a:rPr lang="en-US"/>
              <a:t>World Wide Technology ©</a:t>
            </a:r>
            <a:endParaRPr lang="en-US" dirty="0"/>
          </a:p>
        </p:txBody>
      </p:sp>
      <p:sp>
        <p:nvSpPr>
          <p:cNvPr id="4" name="Slide Number Placeholder 3">
            <a:extLst>
              <a:ext uri="{FF2B5EF4-FFF2-40B4-BE49-F238E27FC236}">
                <a16:creationId xmlns:a16="http://schemas.microsoft.com/office/drawing/2014/main" id="{31D67BFD-AFDA-6D45-8A3A-556433E1F75D}"/>
              </a:ext>
            </a:extLst>
          </p:cNvPr>
          <p:cNvSpPr>
            <a:spLocks noGrp="1"/>
          </p:cNvSpPr>
          <p:nvPr>
            <p:ph type="sldNum" sz="quarter" idx="12"/>
          </p:nvPr>
        </p:nvSpPr>
        <p:spPr/>
        <p:txBody>
          <a:bodyPr/>
          <a:lstStyle/>
          <a:p>
            <a:fld id="{A44B02FA-DD2D-1844-AE35-8B2EAB0CF4EF}" type="slidenum">
              <a:rPr lang="en-US" smtClean="0"/>
              <a:pPr/>
              <a:t>7</a:t>
            </a:fld>
            <a:endParaRPr lang="en-US" dirty="0"/>
          </a:p>
        </p:txBody>
      </p:sp>
      <p:sp>
        <p:nvSpPr>
          <p:cNvPr id="11" name="Rectangle 10">
            <a:extLst>
              <a:ext uri="{FF2B5EF4-FFF2-40B4-BE49-F238E27FC236}">
                <a16:creationId xmlns:a16="http://schemas.microsoft.com/office/drawing/2014/main" id="{ED85E4D3-6982-7B4D-B8B4-E925DEF63B78}"/>
              </a:ext>
            </a:extLst>
          </p:cNvPr>
          <p:cNvSpPr/>
          <p:nvPr/>
        </p:nvSpPr>
        <p:spPr>
          <a:xfrm>
            <a:off x="1022993" y="2127902"/>
            <a:ext cx="10195287" cy="178250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rgbClr val="FFFF00"/>
                </a:solidFill>
              </a:rPr>
              <a:t>If all you need is an apartment,</a:t>
            </a:r>
          </a:p>
          <a:p>
            <a:pPr algn="ctr"/>
            <a:r>
              <a:rPr lang="en-US" sz="5400" dirty="0">
                <a:solidFill>
                  <a:srgbClr val="FFFF00"/>
                </a:solidFill>
              </a:rPr>
              <a:t>why buy a house?</a:t>
            </a:r>
          </a:p>
        </p:txBody>
      </p:sp>
    </p:spTree>
    <p:extLst>
      <p:ext uri="{BB962C8B-B14F-4D97-AF65-F5344CB8AC3E}">
        <p14:creationId xmlns:p14="http://schemas.microsoft.com/office/powerpoint/2010/main" val="292462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9">
                                            <p:txEl>
                                              <p:pRg st="0" end="0"/>
                                            </p:txEl>
                                          </p:spTgt>
                                        </p:tgtEl>
                                        <p:attrNameLst>
                                          <p:attrName>style.visibility</p:attrName>
                                        </p:attrNameLst>
                                      </p:cBhvr>
                                      <p:to>
                                        <p:strVal val="visible"/>
                                      </p:to>
                                    </p:set>
                                    <p:animEffect transition="in" filter="dissolve">
                                      <p:cBhvr>
                                        <p:cTn id="16" dur="500"/>
                                        <p:tgtEl>
                                          <p:spTgt spid="1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9">
                                            <p:txEl>
                                              <p:pRg st="1" end="1"/>
                                            </p:txEl>
                                          </p:spTgt>
                                        </p:tgtEl>
                                        <p:attrNameLst>
                                          <p:attrName>style.visibility</p:attrName>
                                        </p:attrNameLst>
                                      </p:cBhvr>
                                      <p:to>
                                        <p:strVal val="visible"/>
                                      </p:to>
                                    </p:set>
                                    <p:animEffect transition="in" filter="dissolve">
                                      <p:cBhvr>
                                        <p:cTn id="21" dur="500"/>
                                        <p:tgtEl>
                                          <p:spTgt spid="19">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9">
                                            <p:txEl>
                                              <p:pRg st="2" end="2"/>
                                            </p:txEl>
                                          </p:spTgt>
                                        </p:tgtEl>
                                        <p:attrNameLst>
                                          <p:attrName>style.visibility</p:attrName>
                                        </p:attrNameLst>
                                      </p:cBhvr>
                                      <p:to>
                                        <p:strVal val="visible"/>
                                      </p:to>
                                    </p:set>
                                    <p:animEffect transition="in" filter="dissolve">
                                      <p:cBhvr>
                                        <p:cTn id="26" dur="500"/>
                                        <p:tgtEl>
                                          <p:spTgt spid="19">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9">
                                            <p:txEl>
                                              <p:pRg st="3" end="3"/>
                                            </p:txEl>
                                          </p:spTgt>
                                        </p:tgtEl>
                                        <p:attrNameLst>
                                          <p:attrName>style.visibility</p:attrName>
                                        </p:attrNameLst>
                                      </p:cBhvr>
                                      <p:to>
                                        <p:strVal val="visible"/>
                                      </p:to>
                                    </p:set>
                                    <p:animEffect transition="in" filter="dissolve">
                                      <p:cBhvr>
                                        <p:cTn id="31" dur="500"/>
                                        <p:tgtEl>
                                          <p:spTgt spid="19">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dissolve">
                                      <p:cBhvr>
                                        <p:cTn id="36" dur="500"/>
                                        <p:tgtEl>
                                          <p:spTgt spid="6"/>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dissolv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0">
                                            <p:txEl>
                                              <p:pRg st="0" end="0"/>
                                            </p:txEl>
                                          </p:spTgt>
                                        </p:tgtEl>
                                        <p:attrNameLst>
                                          <p:attrName>style.visibility</p:attrName>
                                        </p:attrNameLst>
                                      </p:cBhvr>
                                      <p:to>
                                        <p:strVal val="visible"/>
                                      </p:to>
                                    </p:set>
                                    <p:animEffect transition="in" filter="dissolve">
                                      <p:cBhvr>
                                        <p:cTn id="45" dur="500"/>
                                        <p:tgtEl>
                                          <p:spTgt spid="20">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0">
                                            <p:txEl>
                                              <p:pRg st="1" end="1"/>
                                            </p:txEl>
                                          </p:spTgt>
                                        </p:tgtEl>
                                        <p:attrNameLst>
                                          <p:attrName>style.visibility</p:attrName>
                                        </p:attrNameLst>
                                      </p:cBhvr>
                                      <p:to>
                                        <p:strVal val="visible"/>
                                      </p:to>
                                    </p:set>
                                    <p:animEffect transition="in" filter="dissolve">
                                      <p:cBhvr>
                                        <p:cTn id="50" dur="500"/>
                                        <p:tgtEl>
                                          <p:spTgt spid="20">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20">
                                            <p:txEl>
                                              <p:pRg st="2" end="2"/>
                                            </p:txEl>
                                          </p:spTgt>
                                        </p:tgtEl>
                                        <p:attrNameLst>
                                          <p:attrName>style.visibility</p:attrName>
                                        </p:attrNameLst>
                                      </p:cBhvr>
                                      <p:to>
                                        <p:strVal val="visible"/>
                                      </p:to>
                                    </p:set>
                                    <p:animEffect transition="in" filter="dissolve">
                                      <p:cBhvr>
                                        <p:cTn id="55" dur="500"/>
                                        <p:tgtEl>
                                          <p:spTgt spid="20">
                                            <p:txEl>
                                              <p:pRg st="2" end="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20">
                                            <p:txEl>
                                              <p:pRg st="3" end="3"/>
                                            </p:txEl>
                                          </p:spTgt>
                                        </p:tgtEl>
                                        <p:attrNameLst>
                                          <p:attrName>style.visibility</p:attrName>
                                        </p:attrNameLst>
                                      </p:cBhvr>
                                      <p:to>
                                        <p:strVal val="visible"/>
                                      </p:to>
                                    </p:set>
                                    <p:animEffect transition="in" filter="dissolve">
                                      <p:cBhvr>
                                        <p:cTn id="60" dur="500"/>
                                        <p:tgtEl>
                                          <p:spTgt spid="20">
                                            <p:txEl>
                                              <p:pRg st="3" end="3"/>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anim calcmode="lin" valueType="num">
                                      <p:cBhvr>
                                        <p:cTn id="65" dur="500" fill="hold"/>
                                        <p:tgtEl>
                                          <p:spTgt spid="11"/>
                                        </p:tgtEl>
                                        <p:attrNameLst>
                                          <p:attrName>ppt_w</p:attrName>
                                        </p:attrNameLst>
                                      </p:cBhvr>
                                      <p:tavLst>
                                        <p:tav tm="0">
                                          <p:val>
                                            <p:fltVal val="0"/>
                                          </p:val>
                                        </p:tav>
                                        <p:tav tm="100000">
                                          <p:val>
                                            <p:strVal val="#ppt_w"/>
                                          </p:val>
                                        </p:tav>
                                      </p:tavLst>
                                    </p:anim>
                                    <p:anim calcmode="lin" valueType="num">
                                      <p:cBhvr>
                                        <p:cTn id="66" dur="500" fill="hold"/>
                                        <p:tgtEl>
                                          <p:spTgt spid="11"/>
                                        </p:tgtEl>
                                        <p:attrNameLst>
                                          <p:attrName>ppt_h</p:attrName>
                                        </p:attrNameLst>
                                      </p:cBhvr>
                                      <p:tavLst>
                                        <p:tav tm="0">
                                          <p:val>
                                            <p:fltVal val="0"/>
                                          </p:val>
                                        </p:tav>
                                        <p:tav tm="100000">
                                          <p:val>
                                            <p:strVal val="#ppt_h"/>
                                          </p:val>
                                        </p:tav>
                                      </p:tavLst>
                                    </p:anim>
                                    <p:animEffect transition="in" filter="fade">
                                      <p:cBhvr>
                                        <p:cTn id="6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9" grpId="0" build="p"/>
      <p:bldP spid="20" grpId="0" build="p"/>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ell phone&#10;&#10;Description automatically generated">
            <a:extLst>
              <a:ext uri="{FF2B5EF4-FFF2-40B4-BE49-F238E27FC236}">
                <a16:creationId xmlns:a16="http://schemas.microsoft.com/office/drawing/2014/main" id="{EC36ED8B-1033-8746-93E4-2F4121637950}"/>
              </a:ext>
            </a:extLst>
          </p:cNvPr>
          <p:cNvPicPr>
            <a:picLocks noChangeAspect="1"/>
          </p:cNvPicPr>
          <p:nvPr/>
        </p:nvPicPr>
        <p:blipFill>
          <a:blip r:embed="rId3"/>
          <a:stretch>
            <a:fillRect/>
          </a:stretch>
        </p:blipFill>
        <p:spPr>
          <a:xfrm>
            <a:off x="838201" y="1891730"/>
            <a:ext cx="5130800" cy="4394200"/>
          </a:xfrm>
          <a:prstGeom prst="rect">
            <a:avLst/>
          </a:prstGeom>
        </p:spPr>
      </p:pic>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Example </a:t>
            </a:r>
            <a:r>
              <a:rPr lang="en-US" dirty="0">
                <a:solidFill>
                  <a:srgbClr val="FFFF00"/>
                </a:solidFill>
              </a:rPr>
              <a:t>docker-</a:t>
            </a:r>
            <a:r>
              <a:rPr lang="en-US" dirty="0" err="1">
                <a:solidFill>
                  <a:srgbClr val="FFFF00"/>
                </a:solidFill>
              </a:rPr>
              <a:t>compose.yml</a:t>
            </a:r>
            <a:endParaRPr lang="en-US"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70</a:t>
            </a:fld>
            <a:endParaRPr lang="en-US" dirty="0"/>
          </a:p>
        </p:txBody>
      </p:sp>
      <p:pic>
        <p:nvPicPr>
          <p:cNvPr id="17" name="Picture 16" descr="A close up of text on a screen&#10;&#10;Description automatically generated">
            <a:extLst>
              <a:ext uri="{FF2B5EF4-FFF2-40B4-BE49-F238E27FC236}">
                <a16:creationId xmlns:a16="http://schemas.microsoft.com/office/drawing/2014/main" id="{007DEC66-11ED-7741-ADAC-AAADC4D1AE08}"/>
              </a:ext>
            </a:extLst>
          </p:cNvPr>
          <p:cNvPicPr>
            <a:picLocks noChangeAspect="1"/>
          </p:cNvPicPr>
          <p:nvPr/>
        </p:nvPicPr>
        <p:blipFill>
          <a:blip r:embed="rId4"/>
          <a:stretch>
            <a:fillRect/>
          </a:stretch>
        </p:blipFill>
        <p:spPr>
          <a:xfrm>
            <a:off x="6223000" y="1891730"/>
            <a:ext cx="5130800" cy="4406900"/>
          </a:xfrm>
          <a:prstGeom prst="rect">
            <a:avLst/>
          </a:prstGeom>
        </p:spPr>
      </p:pic>
      <p:sp>
        <p:nvSpPr>
          <p:cNvPr id="19" name="Rectangle 18">
            <a:extLst>
              <a:ext uri="{FF2B5EF4-FFF2-40B4-BE49-F238E27FC236}">
                <a16:creationId xmlns:a16="http://schemas.microsoft.com/office/drawing/2014/main" id="{B447975F-C554-EC41-8015-1A8E6AFDC208}"/>
              </a:ext>
            </a:extLst>
          </p:cNvPr>
          <p:cNvSpPr/>
          <p:nvPr/>
        </p:nvSpPr>
        <p:spPr>
          <a:xfrm>
            <a:off x="1544013" y="2198495"/>
            <a:ext cx="1024089" cy="24441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9E7DDC2-48C4-A140-867F-811514D62B70}"/>
              </a:ext>
            </a:extLst>
          </p:cNvPr>
          <p:cNvSpPr/>
          <p:nvPr/>
        </p:nvSpPr>
        <p:spPr>
          <a:xfrm>
            <a:off x="1544013" y="2484629"/>
            <a:ext cx="2725983"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59F715B-C1DD-CE44-A37A-8A70FF41BC9D}"/>
              </a:ext>
            </a:extLst>
          </p:cNvPr>
          <p:cNvSpPr/>
          <p:nvPr/>
        </p:nvSpPr>
        <p:spPr>
          <a:xfrm>
            <a:off x="1544013" y="4405765"/>
            <a:ext cx="2725983" cy="1839649"/>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97B036F-CE39-2742-98D7-43469E3F8414}"/>
              </a:ext>
            </a:extLst>
          </p:cNvPr>
          <p:cNvSpPr/>
          <p:nvPr/>
        </p:nvSpPr>
        <p:spPr>
          <a:xfrm>
            <a:off x="6943822" y="1937218"/>
            <a:ext cx="3041842"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B5155AC-4D25-2A45-AE8C-7BDCCB5F656B}"/>
              </a:ext>
            </a:extLst>
          </p:cNvPr>
          <p:cNvSpPr/>
          <p:nvPr/>
        </p:nvSpPr>
        <p:spPr>
          <a:xfrm>
            <a:off x="6943822" y="3862871"/>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464721B-C562-4D45-B5DF-09A550E109DD}"/>
              </a:ext>
            </a:extLst>
          </p:cNvPr>
          <p:cNvSpPr/>
          <p:nvPr/>
        </p:nvSpPr>
        <p:spPr>
          <a:xfrm>
            <a:off x="6940358" y="4951425"/>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ontent Placeholder 2">
            <a:extLst>
              <a:ext uri="{FF2B5EF4-FFF2-40B4-BE49-F238E27FC236}">
                <a16:creationId xmlns:a16="http://schemas.microsoft.com/office/drawing/2014/main" id="{D25163CA-D184-5D42-9D31-0CF411B17986}"/>
              </a:ext>
            </a:extLst>
          </p:cNvPr>
          <p:cNvSpPr txBox="1">
            <a:spLocks/>
          </p:cNvSpPr>
          <p:nvPr/>
        </p:nvSpPr>
        <p:spPr>
          <a:xfrm>
            <a:off x="1243812" y="1337111"/>
            <a:ext cx="969289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Deploys 3 x </a:t>
            </a:r>
            <a:r>
              <a:rPr lang="en-US" dirty="0">
                <a:solidFill>
                  <a:srgbClr val="00B050"/>
                </a:solidFill>
              </a:rPr>
              <a:t>web </a:t>
            </a:r>
            <a:r>
              <a:rPr lang="en-US" dirty="0"/>
              <a:t>and 2 x </a:t>
            </a:r>
            <a:r>
              <a:rPr lang="en-US" dirty="0">
                <a:solidFill>
                  <a:srgbClr val="7030A0"/>
                </a:solidFill>
              </a:rPr>
              <a:t>database </a:t>
            </a:r>
            <a:r>
              <a:rPr lang="en-US" dirty="0"/>
              <a:t>Containers</a:t>
            </a:r>
            <a:r>
              <a:rPr lang="en-US" dirty="0">
                <a:solidFill>
                  <a:srgbClr val="7030A0"/>
                </a:solidFill>
              </a:rPr>
              <a:t> </a:t>
            </a:r>
            <a:r>
              <a:rPr lang="en-US" dirty="0"/>
              <a:t>with one command</a:t>
            </a:r>
          </a:p>
        </p:txBody>
      </p:sp>
    </p:spTree>
    <p:extLst>
      <p:ext uri="{BB962C8B-B14F-4D97-AF65-F5344CB8AC3E}">
        <p14:creationId xmlns:p14="http://schemas.microsoft.com/office/powerpoint/2010/main" val="306446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14"/>
                                        </p:tgtEl>
                                        <p:attrNameLst>
                                          <p:attrName>style.visibility</p:attrName>
                                        </p:attrNameLst>
                                      </p:cBhvr>
                                      <p:to>
                                        <p:strVal val="visible"/>
                                      </p:to>
                                    </p:set>
                                    <p:animEffect transition="in" filter="dissolve">
                                      <p:cBhvr>
                                        <p:cTn id="11" dur="500"/>
                                        <p:tgtEl>
                                          <p:spTgt spid="14"/>
                                        </p:tgtEl>
                                      </p:cBhvr>
                                    </p:animEffect>
                                  </p:childTnLst>
                                </p:cTn>
                              </p:par>
                            </p:childTnLst>
                          </p:cTn>
                        </p:par>
                        <p:par>
                          <p:cTn id="12" fill="hold">
                            <p:stCondLst>
                              <p:cond delay="1500"/>
                            </p:stCondLst>
                            <p:childTnLst>
                              <p:par>
                                <p:cTn id="13" presetID="9" presetClass="entr" presetSubtype="0" fill="hold" nodeType="afterEffect">
                                  <p:stCondLst>
                                    <p:cond delay="50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childTnLst>
                          </p:cTn>
                        </p:par>
                        <p:par>
                          <p:cTn id="26" fill="hold">
                            <p:stCondLst>
                              <p:cond delay="500"/>
                            </p:stCondLst>
                            <p:childTnLst>
                              <p:par>
                                <p:cTn id="27" presetID="9" presetClass="entr" presetSubtype="0" fill="hold" grpId="0" nodeType="afterEffect">
                                  <p:stCondLst>
                                    <p:cond delay="500"/>
                                  </p:stCondLst>
                                  <p:childTnLst>
                                    <p:set>
                                      <p:cBhvr>
                                        <p:cTn id="28" dur="1" fill="hold">
                                          <p:stCondLst>
                                            <p:cond delay="0"/>
                                          </p:stCondLst>
                                        </p:cTn>
                                        <p:tgtEl>
                                          <p:spTgt spid="21"/>
                                        </p:tgtEl>
                                        <p:attrNameLst>
                                          <p:attrName>style.visibility</p:attrName>
                                        </p:attrNameLst>
                                      </p:cBhvr>
                                      <p:to>
                                        <p:strVal val="visible"/>
                                      </p:to>
                                    </p:set>
                                    <p:animEffect transition="in" filter="dissolve">
                                      <p:cBhvr>
                                        <p:cTn id="29" dur="500"/>
                                        <p:tgtEl>
                                          <p:spTgt spid="21"/>
                                        </p:tgtEl>
                                      </p:cBhvr>
                                    </p:animEffect>
                                  </p:childTnLst>
                                </p:cTn>
                              </p:par>
                            </p:childTnLst>
                          </p:cTn>
                        </p:par>
                        <p:par>
                          <p:cTn id="30" fill="hold">
                            <p:stCondLst>
                              <p:cond delay="1500"/>
                            </p:stCondLst>
                            <p:childTnLst>
                              <p:par>
                                <p:cTn id="31" presetID="9" presetClass="entr" presetSubtype="0" fill="hold" grpId="0" nodeType="afterEffect">
                                  <p:stCondLst>
                                    <p:cond delay="50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dissolve">
                                      <p:cBhvr>
                                        <p:cTn id="38" dur="500"/>
                                        <p:tgtEl>
                                          <p:spTgt spid="23"/>
                                        </p:tgtEl>
                                      </p:cBhvr>
                                    </p:animEffect>
                                  </p:childTnLst>
                                </p:cTn>
                              </p:par>
                            </p:childTnLst>
                          </p:cTn>
                        </p:par>
                        <p:par>
                          <p:cTn id="39" fill="hold">
                            <p:stCondLst>
                              <p:cond delay="500"/>
                            </p:stCondLst>
                            <p:childTnLst>
                              <p:par>
                                <p:cTn id="40" presetID="9" presetClass="entr" presetSubtype="0" fill="hold" grpId="0" nodeType="afterEffect">
                                  <p:stCondLst>
                                    <p:cond delay="500"/>
                                  </p:stCondLst>
                                  <p:childTnLst>
                                    <p:set>
                                      <p:cBhvr>
                                        <p:cTn id="41" dur="1" fill="hold">
                                          <p:stCondLst>
                                            <p:cond delay="0"/>
                                          </p:stCondLst>
                                        </p:cTn>
                                        <p:tgtEl>
                                          <p:spTgt spid="24"/>
                                        </p:tgtEl>
                                        <p:attrNameLst>
                                          <p:attrName>style.visibility</p:attrName>
                                        </p:attrNameLst>
                                      </p:cBhvr>
                                      <p:to>
                                        <p:strVal val="visible"/>
                                      </p:to>
                                    </p:set>
                                    <p:animEffect transition="in" filter="dissolve">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Docker Compose to </a:t>
            </a:r>
            <a:r>
              <a:rPr lang="en-US" dirty="0">
                <a:solidFill>
                  <a:srgbClr val="00B0F0"/>
                </a:solidFill>
              </a:rPr>
              <a:t>create/deploy </a:t>
            </a:r>
            <a:r>
              <a:rPr lang="en-US" dirty="0"/>
              <a:t>and </a:t>
            </a:r>
            <a:r>
              <a:rPr lang="en-US" dirty="0">
                <a:solidFill>
                  <a:schemeClr val="accent2"/>
                </a:solidFill>
              </a:rPr>
              <a:t>verify</a:t>
            </a:r>
            <a:r>
              <a:rPr lang="en-US" dirty="0"/>
              <a:t> a five Container app</a:t>
            </a:r>
          </a:p>
          <a:p>
            <a:pPr marL="457200" lvl="1" indent="0">
              <a:buNone/>
            </a:pPr>
            <a:r>
              <a:rPr lang="en-US" sz="2800" b="1" i="1" dirty="0">
                <a:solidFill>
                  <a:srgbClr val="FFFF00"/>
                </a:solidFill>
              </a:rPr>
              <a:t>docker container ls -a</a:t>
            </a:r>
          </a:p>
          <a:p>
            <a:pPr marL="457200" lvl="1" indent="0">
              <a:buNone/>
            </a:pPr>
            <a:r>
              <a:rPr lang="en-US" sz="2800" b="1" i="1" dirty="0">
                <a:solidFill>
                  <a:srgbClr val="00B0F0"/>
                </a:solidFill>
              </a:rPr>
              <a:t>docker-compose up -d</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curl http://localhost:5001</a:t>
            </a:r>
          </a:p>
          <a:p>
            <a:pPr marL="457200" lvl="1" indent="0">
              <a:buNone/>
            </a:pPr>
            <a:r>
              <a:rPr lang="en-US" sz="2800" b="1" i="1" dirty="0">
                <a:solidFill>
                  <a:srgbClr val="FFFF00"/>
                </a:solidFill>
              </a:rPr>
              <a:t>curl http://localhost:5002</a:t>
            </a:r>
          </a:p>
          <a:p>
            <a:pPr marL="457200" lvl="1" indent="0">
              <a:buNone/>
            </a:pPr>
            <a:r>
              <a:rPr lang="en-US" sz="2800" b="1" i="1" dirty="0">
                <a:solidFill>
                  <a:srgbClr val="FFFF00"/>
                </a:solidFill>
              </a:rPr>
              <a:t>curl http://localhost:5003</a:t>
            </a:r>
          </a:p>
          <a:p>
            <a:pPr marL="457200" lvl="1" indent="0">
              <a:buNone/>
            </a:pPr>
            <a:r>
              <a:rPr lang="en-US" sz="2800" b="1" i="1" dirty="0">
                <a:solidFill>
                  <a:schemeClr val="accent2"/>
                </a:solidFill>
              </a:rPr>
              <a:t>docker-compose down</a:t>
            </a:r>
          </a:p>
          <a:p>
            <a:pPr marL="457200" lvl="1" indent="0">
              <a:buNone/>
            </a:pPr>
            <a:r>
              <a:rPr lang="en-US" sz="2800" b="1" i="1" dirty="0">
                <a:solidFill>
                  <a:srgbClr val="FFFF00"/>
                </a:solidFill>
              </a:rPr>
              <a:t>docker container ls -a</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71</a:t>
            </a:fld>
            <a:endParaRPr lang="en-US" dirty="0"/>
          </a:p>
        </p:txBody>
      </p:sp>
    </p:spTree>
    <p:extLst>
      <p:ext uri="{BB962C8B-B14F-4D97-AF65-F5344CB8AC3E}">
        <p14:creationId xmlns:p14="http://schemas.microsoft.com/office/powerpoint/2010/main" val="150308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compose" descr="docker-compose">
            <a:hlinkClick r:id="" action="ppaction://media"/>
            <a:extLst>
              <a:ext uri="{FF2B5EF4-FFF2-40B4-BE49-F238E27FC236}">
                <a16:creationId xmlns:a16="http://schemas.microsoft.com/office/drawing/2014/main" id="{DEAF1570-4783-8242-95CA-54E88BC953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377325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1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361B5-F989-1B42-A9E6-11CEA715CBCF}"/>
              </a:ext>
            </a:extLst>
          </p:cNvPr>
          <p:cNvSpPr>
            <a:spLocks noGrp="1"/>
          </p:cNvSpPr>
          <p:nvPr>
            <p:ph type="title"/>
          </p:nvPr>
        </p:nvSpPr>
        <p:spPr/>
        <p:txBody>
          <a:bodyPr/>
          <a:lstStyle/>
          <a:p>
            <a:r>
              <a:rPr lang="en-US" dirty="0"/>
              <a:t>Cleaning Up</a:t>
            </a:r>
          </a:p>
        </p:txBody>
      </p:sp>
      <p:sp>
        <p:nvSpPr>
          <p:cNvPr id="3" name="Content Placeholder 2">
            <a:extLst>
              <a:ext uri="{FF2B5EF4-FFF2-40B4-BE49-F238E27FC236}">
                <a16:creationId xmlns:a16="http://schemas.microsoft.com/office/drawing/2014/main" id="{DBC3E629-5E5A-A241-BF15-ED951123C708}"/>
              </a:ext>
            </a:extLst>
          </p:cNvPr>
          <p:cNvSpPr>
            <a:spLocks noGrp="1"/>
          </p:cNvSpPr>
          <p:nvPr>
            <p:ph idx="1"/>
          </p:nvPr>
        </p:nvSpPr>
        <p:spPr/>
        <p:txBody>
          <a:bodyPr/>
          <a:lstStyle/>
          <a:p>
            <a:pPr lvl="1"/>
            <a:endParaRPr lang="en-US" dirty="0"/>
          </a:p>
        </p:txBody>
      </p:sp>
      <p:sp>
        <p:nvSpPr>
          <p:cNvPr id="4" name="Date Placeholder 3">
            <a:extLst>
              <a:ext uri="{FF2B5EF4-FFF2-40B4-BE49-F238E27FC236}">
                <a16:creationId xmlns:a16="http://schemas.microsoft.com/office/drawing/2014/main" id="{DF7B6D93-0D34-764F-BA13-54BACE11E271}"/>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522B27-1E0E-0342-B7E3-F19EF286A62D}"/>
              </a:ext>
            </a:extLst>
          </p:cNvPr>
          <p:cNvSpPr>
            <a:spLocks noGrp="1"/>
          </p:cNvSpPr>
          <p:nvPr>
            <p:ph type="sldNum" sz="quarter" idx="12"/>
          </p:nvPr>
        </p:nvSpPr>
        <p:spPr/>
        <p:txBody>
          <a:bodyPr/>
          <a:lstStyle/>
          <a:p>
            <a:fld id="{A44B02FA-DD2D-1844-AE35-8B2EAB0CF4EF}" type="slidenum">
              <a:rPr lang="en-US" smtClean="0"/>
              <a:pPr/>
              <a:t>73</a:t>
            </a:fld>
            <a:endParaRPr lang="en-US" dirty="0"/>
          </a:p>
        </p:txBody>
      </p:sp>
    </p:spTree>
    <p:extLst>
      <p:ext uri="{BB962C8B-B14F-4D97-AF65-F5344CB8AC3E}">
        <p14:creationId xmlns:p14="http://schemas.microsoft.com/office/powerpoint/2010/main" val="260912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Understand Docker Disk Usage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much storage do Images and Containers use?</a:t>
            </a:r>
          </a:p>
          <a:p>
            <a:pPr marL="457200" lvl="1" indent="0">
              <a:buNone/>
            </a:pPr>
            <a:r>
              <a:rPr lang="en-US" sz="2800" b="1" i="1" dirty="0">
                <a:solidFill>
                  <a:srgbClr val="FFFF00"/>
                </a:solidFill>
              </a:rPr>
              <a:t>docker system df</a:t>
            </a:r>
          </a:p>
          <a:p>
            <a:pPr marL="457200" lvl="1" indent="0">
              <a:buNone/>
            </a:pPr>
            <a:r>
              <a:rPr lang="en-US" sz="2800" b="1" i="1" dirty="0">
                <a:solidFill>
                  <a:srgbClr val="FFFF00"/>
                </a:solidFill>
              </a:rPr>
              <a:t>docker system df -v</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74</a:t>
            </a:fld>
            <a:endParaRPr lang="en-US" dirty="0"/>
          </a:p>
        </p:txBody>
      </p:sp>
    </p:spTree>
    <p:extLst>
      <p:ext uri="{BB962C8B-B14F-4D97-AF65-F5344CB8AC3E}">
        <p14:creationId xmlns:p14="http://schemas.microsoft.com/office/powerpoint/2010/main" val="81364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75</a:t>
            </a:fld>
            <a:endParaRPr lang="en-US" dirty="0"/>
          </a:p>
        </p:txBody>
      </p:sp>
      <p:pic>
        <p:nvPicPr>
          <p:cNvPr id="2" name="docker system df" descr="docker system df">
            <a:hlinkClick r:id="" action="ppaction://media"/>
            <a:extLst>
              <a:ext uri="{FF2B5EF4-FFF2-40B4-BE49-F238E27FC236}">
                <a16:creationId xmlns:a16="http://schemas.microsoft.com/office/drawing/2014/main" id="{95B8489F-F4DA-3347-A334-4CF48F052FD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3069" y="0"/>
            <a:ext cx="11345862" cy="6771742"/>
          </a:xfrm>
          <a:prstGeom prst="rect">
            <a:avLst/>
          </a:prstGeom>
        </p:spPr>
      </p:pic>
    </p:spTree>
    <p:extLst>
      <p:ext uri="{BB962C8B-B14F-4D97-AF65-F5344CB8AC3E}">
        <p14:creationId xmlns:p14="http://schemas.microsoft.com/office/powerpoint/2010/main" val="340283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All Running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stop</a:t>
            </a:r>
            <a:r>
              <a:rPr lang="en-US" dirty="0"/>
              <a:t> all </a:t>
            </a:r>
            <a:r>
              <a:rPr lang="en-US" dirty="0">
                <a:solidFill>
                  <a:srgbClr val="FFFF00"/>
                </a:solidFill>
              </a:rPr>
              <a:t>running</a:t>
            </a:r>
            <a:r>
              <a:rPr lang="en-US" dirty="0"/>
              <a:t> Containers?</a:t>
            </a:r>
          </a:p>
          <a:p>
            <a:pPr marL="457200" lvl="1" indent="0">
              <a:buNone/>
            </a:pPr>
            <a:r>
              <a:rPr lang="en-US" sz="2800" b="1" i="1" dirty="0">
                <a:solidFill>
                  <a:srgbClr val="FFFF00"/>
                </a:solidFill>
              </a:rPr>
              <a:t>docker container stop $(docker container ls -q)</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76</a:t>
            </a:fld>
            <a:endParaRPr lang="en-US" dirty="0"/>
          </a:p>
        </p:txBody>
      </p:sp>
    </p:spTree>
    <p:extLst>
      <p:ext uri="{BB962C8B-B14F-4D97-AF65-F5344CB8AC3E}">
        <p14:creationId xmlns:p14="http://schemas.microsoft.com/office/powerpoint/2010/main" val="17526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77</a:t>
            </a:fld>
            <a:endParaRPr lang="en-US" dirty="0"/>
          </a:p>
        </p:txBody>
      </p:sp>
      <p:pic>
        <p:nvPicPr>
          <p:cNvPr id="3" name="docker container stop -q" descr="docker container stop -q">
            <a:hlinkClick r:id="" action="ppaction://media"/>
            <a:extLst>
              <a:ext uri="{FF2B5EF4-FFF2-40B4-BE49-F238E27FC236}">
                <a16:creationId xmlns:a16="http://schemas.microsoft.com/office/drawing/2014/main" id="{105E1553-45F5-CD46-A706-30BDA5731BF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4797" y="4762"/>
            <a:ext cx="11482405" cy="6853237"/>
          </a:xfrm>
          <a:prstGeom prst="rect">
            <a:avLst/>
          </a:prstGeom>
        </p:spPr>
      </p:pic>
    </p:spTree>
    <p:extLst>
      <p:ext uri="{BB962C8B-B14F-4D97-AF65-F5344CB8AC3E}">
        <p14:creationId xmlns:p14="http://schemas.microsoft.com/office/powerpoint/2010/main" val="157778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All Stopped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remove</a:t>
            </a:r>
            <a:r>
              <a:rPr lang="en-US" dirty="0"/>
              <a:t> all </a:t>
            </a:r>
            <a:r>
              <a:rPr lang="en-US" dirty="0">
                <a:solidFill>
                  <a:srgbClr val="FFFF00"/>
                </a:solidFill>
              </a:rPr>
              <a:t>stopped</a:t>
            </a:r>
            <a:r>
              <a:rPr lang="en-US" dirty="0"/>
              <a:t> Containers?</a:t>
            </a:r>
          </a:p>
          <a:p>
            <a:pPr marL="457200" lvl="1" indent="0">
              <a:buNone/>
            </a:pPr>
            <a:r>
              <a:rPr lang="en-US" sz="2800" b="1" i="1" dirty="0">
                <a:solidFill>
                  <a:srgbClr val="FFFF00"/>
                </a:solidFill>
              </a:rPr>
              <a:t>docker container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78</a:t>
            </a:fld>
            <a:endParaRPr lang="en-US" dirty="0"/>
          </a:p>
        </p:txBody>
      </p:sp>
    </p:spTree>
    <p:extLst>
      <p:ext uri="{BB962C8B-B14F-4D97-AF65-F5344CB8AC3E}">
        <p14:creationId xmlns:p14="http://schemas.microsoft.com/office/powerpoint/2010/main" val="166891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79</a:t>
            </a:fld>
            <a:endParaRPr lang="en-US" dirty="0"/>
          </a:p>
        </p:txBody>
      </p:sp>
      <p:pic>
        <p:nvPicPr>
          <p:cNvPr id="3" name="docker container prune" descr="docker container prune">
            <a:hlinkClick r:id="" action="ppaction://media"/>
            <a:extLst>
              <a:ext uri="{FF2B5EF4-FFF2-40B4-BE49-F238E27FC236}">
                <a16:creationId xmlns:a16="http://schemas.microsoft.com/office/drawing/2014/main" id="{6FF0D53C-F6AA-9841-A37D-B798A2179A4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92514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A2C7E-9730-C84F-8787-616E5DD9B0C0}"/>
              </a:ext>
            </a:extLst>
          </p:cNvPr>
          <p:cNvSpPr>
            <a:spLocks noGrp="1"/>
          </p:cNvSpPr>
          <p:nvPr>
            <p:ph type="title"/>
          </p:nvPr>
        </p:nvSpPr>
        <p:spPr/>
        <p:txBody>
          <a:bodyPr/>
          <a:lstStyle/>
          <a:p>
            <a:r>
              <a:rPr lang="en-US" dirty="0"/>
              <a:t>Virtual Machine and Container Architecture</a:t>
            </a:r>
          </a:p>
        </p:txBody>
      </p:sp>
      <p:sp>
        <p:nvSpPr>
          <p:cNvPr id="4" name="Date Placeholder 3">
            <a:extLst>
              <a:ext uri="{FF2B5EF4-FFF2-40B4-BE49-F238E27FC236}">
                <a16:creationId xmlns:a16="http://schemas.microsoft.com/office/drawing/2014/main" id="{B571B9F8-8D0E-3848-A00B-5575499D1122}"/>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0BA33BB8-2FED-134C-B4F1-C367A75B4C67}"/>
              </a:ext>
            </a:extLst>
          </p:cNvPr>
          <p:cNvSpPr>
            <a:spLocks noGrp="1"/>
          </p:cNvSpPr>
          <p:nvPr>
            <p:ph type="sldNum" sz="quarter" idx="12"/>
          </p:nvPr>
        </p:nvSpPr>
        <p:spPr/>
        <p:txBody>
          <a:bodyPr/>
          <a:lstStyle/>
          <a:p>
            <a:fld id="{A44B02FA-DD2D-1844-AE35-8B2EAB0CF4EF}" type="slidenum">
              <a:rPr lang="en-US" smtClean="0"/>
              <a:pPr/>
              <a:t>8</a:t>
            </a:fld>
            <a:endParaRPr lang="en-US" dirty="0"/>
          </a:p>
        </p:txBody>
      </p:sp>
      <p:sp>
        <p:nvSpPr>
          <p:cNvPr id="10" name="Rectangle 9">
            <a:extLst>
              <a:ext uri="{FF2B5EF4-FFF2-40B4-BE49-F238E27FC236}">
                <a16:creationId xmlns:a16="http://schemas.microsoft.com/office/drawing/2014/main" id="{405F03C0-E6DC-024D-889A-2479DE69AC4F}"/>
              </a:ext>
            </a:extLst>
          </p:cNvPr>
          <p:cNvSpPr/>
          <p:nvPr/>
        </p:nvSpPr>
        <p:spPr>
          <a:xfrm>
            <a:off x="619252"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11" name="Rectangle 10">
            <a:extLst>
              <a:ext uri="{FF2B5EF4-FFF2-40B4-BE49-F238E27FC236}">
                <a16:creationId xmlns:a16="http://schemas.microsoft.com/office/drawing/2014/main" id="{3ABE820B-27FA-E346-BF91-9D27F2537BDB}"/>
              </a:ext>
            </a:extLst>
          </p:cNvPr>
          <p:cNvSpPr/>
          <p:nvPr/>
        </p:nvSpPr>
        <p:spPr>
          <a:xfrm>
            <a:off x="619251" y="5271119"/>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1)</a:t>
            </a:r>
          </a:p>
        </p:txBody>
      </p:sp>
      <p:sp>
        <p:nvSpPr>
          <p:cNvPr id="12" name="Rectangle 11">
            <a:extLst>
              <a:ext uri="{FF2B5EF4-FFF2-40B4-BE49-F238E27FC236}">
                <a16:creationId xmlns:a16="http://schemas.microsoft.com/office/drawing/2014/main" id="{B0339852-E68D-ED4F-9C3E-7B184C6EC9AE}"/>
              </a:ext>
            </a:extLst>
          </p:cNvPr>
          <p:cNvSpPr/>
          <p:nvPr/>
        </p:nvSpPr>
        <p:spPr>
          <a:xfrm>
            <a:off x="619250" y="2504660"/>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36B4D73-2FEB-CC47-B526-56BB078DF402}"/>
              </a:ext>
            </a:extLst>
          </p:cNvPr>
          <p:cNvSpPr txBox="1"/>
          <p:nvPr/>
        </p:nvSpPr>
        <p:spPr>
          <a:xfrm>
            <a:off x="619250" y="2538796"/>
            <a:ext cx="3183835" cy="369332"/>
          </a:xfrm>
          <a:prstGeom prst="rect">
            <a:avLst/>
          </a:prstGeom>
          <a:noFill/>
        </p:spPr>
        <p:txBody>
          <a:bodyPr wrap="square" rtlCol="0">
            <a:spAutoFit/>
          </a:bodyPr>
          <a:lstStyle/>
          <a:p>
            <a:pPr algn="ctr"/>
            <a:r>
              <a:rPr lang="en-US" dirty="0"/>
              <a:t>Virtual Machines</a:t>
            </a:r>
          </a:p>
        </p:txBody>
      </p:sp>
      <p:grpSp>
        <p:nvGrpSpPr>
          <p:cNvPr id="104" name="Group 103">
            <a:extLst>
              <a:ext uri="{FF2B5EF4-FFF2-40B4-BE49-F238E27FC236}">
                <a16:creationId xmlns:a16="http://schemas.microsoft.com/office/drawing/2014/main" id="{8184E76F-B98C-1A44-BC48-88BF5376E051}"/>
              </a:ext>
            </a:extLst>
          </p:cNvPr>
          <p:cNvGrpSpPr/>
          <p:nvPr/>
        </p:nvGrpSpPr>
        <p:grpSpPr>
          <a:xfrm>
            <a:off x="725172" y="2898470"/>
            <a:ext cx="935266" cy="2250844"/>
            <a:chOff x="725172" y="2898470"/>
            <a:chExt cx="935266" cy="2250844"/>
          </a:xfrm>
        </p:grpSpPr>
        <p:sp>
          <p:nvSpPr>
            <p:cNvPr id="14" name="Rectangle 13">
              <a:extLst>
                <a:ext uri="{FF2B5EF4-FFF2-40B4-BE49-F238E27FC236}">
                  <a16:creationId xmlns:a16="http://schemas.microsoft.com/office/drawing/2014/main" id="{18A83643-6DE0-7F4A-8643-4A4A3EFC1862}"/>
                </a:ext>
              </a:extLst>
            </p:cNvPr>
            <p:cNvSpPr/>
            <p:nvPr/>
          </p:nvSpPr>
          <p:spPr>
            <a:xfrm>
              <a:off x="725173"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38943507-B48F-724A-BF73-9ACB8E6C7360}"/>
                </a:ext>
              </a:extLst>
            </p:cNvPr>
            <p:cNvSpPr/>
            <p:nvPr/>
          </p:nvSpPr>
          <p:spPr>
            <a:xfrm>
              <a:off x="725173"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6" name="Rectangle 15">
              <a:extLst>
                <a:ext uri="{FF2B5EF4-FFF2-40B4-BE49-F238E27FC236}">
                  <a16:creationId xmlns:a16="http://schemas.microsoft.com/office/drawing/2014/main" id="{6BC607C4-0F9F-8A48-8378-667E346F142B}"/>
                </a:ext>
              </a:extLst>
            </p:cNvPr>
            <p:cNvSpPr/>
            <p:nvPr/>
          </p:nvSpPr>
          <p:spPr>
            <a:xfrm>
              <a:off x="725172"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5" name="Group 104">
            <a:extLst>
              <a:ext uri="{FF2B5EF4-FFF2-40B4-BE49-F238E27FC236}">
                <a16:creationId xmlns:a16="http://schemas.microsoft.com/office/drawing/2014/main" id="{FE3C79B1-EB9F-AA49-86B7-08A6DF4B2CE0}"/>
              </a:ext>
            </a:extLst>
          </p:cNvPr>
          <p:cNvGrpSpPr/>
          <p:nvPr/>
        </p:nvGrpSpPr>
        <p:grpSpPr>
          <a:xfrm>
            <a:off x="1738614" y="2898470"/>
            <a:ext cx="935266" cy="2250844"/>
            <a:chOff x="1738614" y="2898470"/>
            <a:chExt cx="935266" cy="2250844"/>
          </a:xfrm>
        </p:grpSpPr>
        <p:sp>
          <p:nvSpPr>
            <p:cNvPr id="17" name="Rectangle 16">
              <a:extLst>
                <a:ext uri="{FF2B5EF4-FFF2-40B4-BE49-F238E27FC236}">
                  <a16:creationId xmlns:a16="http://schemas.microsoft.com/office/drawing/2014/main" id="{888F27EA-D604-EB42-9F40-9DEA87820329}"/>
                </a:ext>
              </a:extLst>
            </p:cNvPr>
            <p:cNvSpPr/>
            <p:nvPr/>
          </p:nvSpPr>
          <p:spPr>
            <a:xfrm>
              <a:off x="1738615"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8" name="Rectangle 17">
              <a:extLst>
                <a:ext uri="{FF2B5EF4-FFF2-40B4-BE49-F238E27FC236}">
                  <a16:creationId xmlns:a16="http://schemas.microsoft.com/office/drawing/2014/main" id="{A677F251-9361-4A4D-9448-F59510CAFE15}"/>
                </a:ext>
              </a:extLst>
            </p:cNvPr>
            <p:cNvSpPr/>
            <p:nvPr/>
          </p:nvSpPr>
          <p:spPr>
            <a:xfrm>
              <a:off x="1738615"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9" name="Rectangle 18">
              <a:extLst>
                <a:ext uri="{FF2B5EF4-FFF2-40B4-BE49-F238E27FC236}">
                  <a16:creationId xmlns:a16="http://schemas.microsoft.com/office/drawing/2014/main" id="{44FA2793-3A9D-AE4D-A19A-D18C0497FD98}"/>
                </a:ext>
              </a:extLst>
            </p:cNvPr>
            <p:cNvSpPr/>
            <p:nvPr/>
          </p:nvSpPr>
          <p:spPr>
            <a:xfrm>
              <a:off x="1738614"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6" name="Group 105">
            <a:extLst>
              <a:ext uri="{FF2B5EF4-FFF2-40B4-BE49-F238E27FC236}">
                <a16:creationId xmlns:a16="http://schemas.microsoft.com/office/drawing/2014/main" id="{70E73978-F4C2-8948-B3CF-580671E705B4}"/>
              </a:ext>
            </a:extLst>
          </p:cNvPr>
          <p:cNvGrpSpPr/>
          <p:nvPr/>
        </p:nvGrpSpPr>
        <p:grpSpPr>
          <a:xfrm>
            <a:off x="2752056" y="2898470"/>
            <a:ext cx="935266" cy="2250844"/>
            <a:chOff x="2752056" y="2898470"/>
            <a:chExt cx="935266" cy="2250844"/>
          </a:xfrm>
        </p:grpSpPr>
        <p:sp>
          <p:nvSpPr>
            <p:cNvPr id="64" name="Rectangle 63">
              <a:extLst>
                <a:ext uri="{FF2B5EF4-FFF2-40B4-BE49-F238E27FC236}">
                  <a16:creationId xmlns:a16="http://schemas.microsoft.com/office/drawing/2014/main" id="{20F3E272-025D-104B-A426-18A36F8EF7E4}"/>
                </a:ext>
              </a:extLst>
            </p:cNvPr>
            <p:cNvSpPr/>
            <p:nvPr/>
          </p:nvSpPr>
          <p:spPr>
            <a:xfrm>
              <a:off x="2752057"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65" name="Rectangle 64">
              <a:extLst>
                <a:ext uri="{FF2B5EF4-FFF2-40B4-BE49-F238E27FC236}">
                  <a16:creationId xmlns:a16="http://schemas.microsoft.com/office/drawing/2014/main" id="{B0E6BBE3-53AB-964A-8211-23635C6145BB}"/>
                </a:ext>
              </a:extLst>
            </p:cNvPr>
            <p:cNvSpPr/>
            <p:nvPr/>
          </p:nvSpPr>
          <p:spPr>
            <a:xfrm>
              <a:off x="2752057"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66" name="Rectangle 65">
              <a:extLst>
                <a:ext uri="{FF2B5EF4-FFF2-40B4-BE49-F238E27FC236}">
                  <a16:creationId xmlns:a16="http://schemas.microsoft.com/office/drawing/2014/main" id="{7945D213-3C27-174D-9C76-C3705DE6BA1C}"/>
                </a:ext>
              </a:extLst>
            </p:cNvPr>
            <p:cNvSpPr/>
            <p:nvPr/>
          </p:nvSpPr>
          <p:spPr>
            <a:xfrm>
              <a:off x="2752056"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67" name="Rectangle 66">
            <a:extLst>
              <a:ext uri="{FF2B5EF4-FFF2-40B4-BE49-F238E27FC236}">
                <a16:creationId xmlns:a16="http://schemas.microsoft.com/office/drawing/2014/main" id="{F95263E7-9985-6841-B1E1-97B77C0137C7}"/>
              </a:ext>
            </a:extLst>
          </p:cNvPr>
          <p:cNvSpPr/>
          <p:nvPr/>
        </p:nvSpPr>
        <p:spPr>
          <a:xfrm>
            <a:off x="4504084"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68" name="Rectangle 67">
            <a:extLst>
              <a:ext uri="{FF2B5EF4-FFF2-40B4-BE49-F238E27FC236}">
                <a16:creationId xmlns:a16="http://schemas.microsoft.com/office/drawing/2014/main" id="{79F4826D-DABA-A449-999E-F4C1D6842A87}"/>
              </a:ext>
            </a:extLst>
          </p:cNvPr>
          <p:cNvSpPr/>
          <p:nvPr/>
        </p:nvSpPr>
        <p:spPr>
          <a:xfrm>
            <a:off x="4504083"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69" name="Rectangle 68">
            <a:extLst>
              <a:ext uri="{FF2B5EF4-FFF2-40B4-BE49-F238E27FC236}">
                <a16:creationId xmlns:a16="http://schemas.microsoft.com/office/drawing/2014/main" id="{2DE4EAEA-A8F5-F74C-9A8C-E00D8B7501F7}"/>
              </a:ext>
            </a:extLst>
          </p:cNvPr>
          <p:cNvSpPr/>
          <p:nvPr/>
        </p:nvSpPr>
        <p:spPr>
          <a:xfrm>
            <a:off x="4504082"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a:extLst>
              <a:ext uri="{FF2B5EF4-FFF2-40B4-BE49-F238E27FC236}">
                <a16:creationId xmlns:a16="http://schemas.microsoft.com/office/drawing/2014/main" id="{BAF5195D-1613-3A45-A9D6-E026304DE0CF}"/>
              </a:ext>
            </a:extLst>
          </p:cNvPr>
          <p:cNvSpPr txBox="1"/>
          <p:nvPr/>
        </p:nvSpPr>
        <p:spPr>
          <a:xfrm>
            <a:off x="4504082" y="2026632"/>
            <a:ext cx="3183835" cy="369332"/>
          </a:xfrm>
          <a:prstGeom prst="rect">
            <a:avLst/>
          </a:prstGeom>
          <a:noFill/>
        </p:spPr>
        <p:txBody>
          <a:bodyPr wrap="square" rtlCol="0">
            <a:spAutoFit/>
          </a:bodyPr>
          <a:lstStyle/>
          <a:p>
            <a:pPr algn="ctr"/>
            <a:r>
              <a:rPr lang="en-US" dirty="0"/>
              <a:t>Virtual Machines</a:t>
            </a:r>
          </a:p>
        </p:txBody>
      </p:sp>
      <p:grpSp>
        <p:nvGrpSpPr>
          <p:cNvPr id="107" name="Group 106">
            <a:extLst>
              <a:ext uri="{FF2B5EF4-FFF2-40B4-BE49-F238E27FC236}">
                <a16:creationId xmlns:a16="http://schemas.microsoft.com/office/drawing/2014/main" id="{6A1ABD92-CA08-204F-8872-4DA02873C7CA}"/>
              </a:ext>
            </a:extLst>
          </p:cNvPr>
          <p:cNvGrpSpPr/>
          <p:nvPr/>
        </p:nvGrpSpPr>
        <p:grpSpPr>
          <a:xfrm>
            <a:off x="4610004" y="2386306"/>
            <a:ext cx="935266" cy="2250844"/>
            <a:chOff x="4610004" y="2386306"/>
            <a:chExt cx="935266" cy="2250844"/>
          </a:xfrm>
        </p:grpSpPr>
        <p:sp>
          <p:nvSpPr>
            <p:cNvPr id="71" name="Rectangle 70">
              <a:extLst>
                <a:ext uri="{FF2B5EF4-FFF2-40B4-BE49-F238E27FC236}">
                  <a16:creationId xmlns:a16="http://schemas.microsoft.com/office/drawing/2014/main" id="{67C35941-F60A-854D-B20C-68665CEE4166}"/>
                </a:ext>
              </a:extLst>
            </p:cNvPr>
            <p:cNvSpPr/>
            <p:nvPr/>
          </p:nvSpPr>
          <p:spPr>
            <a:xfrm>
              <a:off x="4610005"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2" name="Rectangle 71">
              <a:extLst>
                <a:ext uri="{FF2B5EF4-FFF2-40B4-BE49-F238E27FC236}">
                  <a16:creationId xmlns:a16="http://schemas.microsoft.com/office/drawing/2014/main" id="{DA5C97C6-04F7-5342-9C7B-FC815EF868EB}"/>
                </a:ext>
              </a:extLst>
            </p:cNvPr>
            <p:cNvSpPr/>
            <p:nvPr/>
          </p:nvSpPr>
          <p:spPr>
            <a:xfrm>
              <a:off x="461000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3" name="Rectangle 72">
              <a:extLst>
                <a:ext uri="{FF2B5EF4-FFF2-40B4-BE49-F238E27FC236}">
                  <a16:creationId xmlns:a16="http://schemas.microsoft.com/office/drawing/2014/main" id="{F5C1AD0F-9670-E44E-B743-5CB11A98B128}"/>
                </a:ext>
              </a:extLst>
            </p:cNvPr>
            <p:cNvSpPr/>
            <p:nvPr/>
          </p:nvSpPr>
          <p:spPr>
            <a:xfrm>
              <a:off x="461000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8" name="Group 107">
            <a:extLst>
              <a:ext uri="{FF2B5EF4-FFF2-40B4-BE49-F238E27FC236}">
                <a16:creationId xmlns:a16="http://schemas.microsoft.com/office/drawing/2014/main" id="{B0135BF5-F0DC-BF48-B602-35F6A3B4E4E5}"/>
              </a:ext>
            </a:extLst>
          </p:cNvPr>
          <p:cNvGrpSpPr/>
          <p:nvPr/>
        </p:nvGrpSpPr>
        <p:grpSpPr>
          <a:xfrm>
            <a:off x="5623446" y="2386306"/>
            <a:ext cx="935266" cy="2250844"/>
            <a:chOff x="5623446" y="2386306"/>
            <a:chExt cx="935266" cy="2250844"/>
          </a:xfrm>
        </p:grpSpPr>
        <p:sp>
          <p:nvSpPr>
            <p:cNvPr id="74" name="Rectangle 73">
              <a:extLst>
                <a:ext uri="{FF2B5EF4-FFF2-40B4-BE49-F238E27FC236}">
                  <a16:creationId xmlns:a16="http://schemas.microsoft.com/office/drawing/2014/main" id="{A3EC5D2A-BFD9-114D-AE30-E55755F6E7F7}"/>
                </a:ext>
              </a:extLst>
            </p:cNvPr>
            <p:cNvSpPr/>
            <p:nvPr/>
          </p:nvSpPr>
          <p:spPr>
            <a:xfrm>
              <a:off x="5623447"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5" name="Rectangle 74">
              <a:extLst>
                <a:ext uri="{FF2B5EF4-FFF2-40B4-BE49-F238E27FC236}">
                  <a16:creationId xmlns:a16="http://schemas.microsoft.com/office/drawing/2014/main" id="{D73BE753-4A39-3C40-8817-CC40B3C9D442}"/>
                </a:ext>
              </a:extLst>
            </p:cNvPr>
            <p:cNvSpPr/>
            <p:nvPr/>
          </p:nvSpPr>
          <p:spPr>
            <a:xfrm>
              <a:off x="562344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6" name="Rectangle 75">
              <a:extLst>
                <a:ext uri="{FF2B5EF4-FFF2-40B4-BE49-F238E27FC236}">
                  <a16:creationId xmlns:a16="http://schemas.microsoft.com/office/drawing/2014/main" id="{C4737556-92AB-9048-922C-3E00E86A0F65}"/>
                </a:ext>
              </a:extLst>
            </p:cNvPr>
            <p:cNvSpPr/>
            <p:nvPr/>
          </p:nvSpPr>
          <p:spPr>
            <a:xfrm>
              <a:off x="562344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9" name="Group 108">
            <a:extLst>
              <a:ext uri="{FF2B5EF4-FFF2-40B4-BE49-F238E27FC236}">
                <a16:creationId xmlns:a16="http://schemas.microsoft.com/office/drawing/2014/main" id="{78914A0F-58FD-224E-8953-714AB35E9D3E}"/>
              </a:ext>
            </a:extLst>
          </p:cNvPr>
          <p:cNvGrpSpPr/>
          <p:nvPr/>
        </p:nvGrpSpPr>
        <p:grpSpPr>
          <a:xfrm>
            <a:off x="6636888" y="2386306"/>
            <a:ext cx="935266" cy="2250844"/>
            <a:chOff x="6636888" y="2386306"/>
            <a:chExt cx="935266" cy="2250844"/>
          </a:xfrm>
        </p:grpSpPr>
        <p:sp>
          <p:nvSpPr>
            <p:cNvPr id="77" name="Rectangle 76">
              <a:extLst>
                <a:ext uri="{FF2B5EF4-FFF2-40B4-BE49-F238E27FC236}">
                  <a16:creationId xmlns:a16="http://schemas.microsoft.com/office/drawing/2014/main" id="{674584F5-4C75-C64D-8999-31CEBCDB65AE}"/>
                </a:ext>
              </a:extLst>
            </p:cNvPr>
            <p:cNvSpPr/>
            <p:nvPr/>
          </p:nvSpPr>
          <p:spPr>
            <a:xfrm>
              <a:off x="6636889"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8" name="Rectangle 77">
              <a:extLst>
                <a:ext uri="{FF2B5EF4-FFF2-40B4-BE49-F238E27FC236}">
                  <a16:creationId xmlns:a16="http://schemas.microsoft.com/office/drawing/2014/main" id="{E32A1673-7357-4E4C-97FF-05FD231FF32C}"/>
                </a:ext>
              </a:extLst>
            </p:cNvPr>
            <p:cNvSpPr/>
            <p:nvPr/>
          </p:nvSpPr>
          <p:spPr>
            <a:xfrm>
              <a:off x="663688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9" name="Rectangle 78">
              <a:extLst>
                <a:ext uri="{FF2B5EF4-FFF2-40B4-BE49-F238E27FC236}">
                  <a16:creationId xmlns:a16="http://schemas.microsoft.com/office/drawing/2014/main" id="{2A0C35B5-0B64-FE41-A32B-16C3C11ED859}"/>
                </a:ext>
              </a:extLst>
            </p:cNvPr>
            <p:cNvSpPr/>
            <p:nvPr/>
          </p:nvSpPr>
          <p:spPr>
            <a:xfrm>
              <a:off x="663688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80" name="Rectangle 79">
            <a:extLst>
              <a:ext uri="{FF2B5EF4-FFF2-40B4-BE49-F238E27FC236}">
                <a16:creationId xmlns:a16="http://schemas.microsoft.com/office/drawing/2014/main" id="{61746ABA-E598-364F-9661-C76BD4B6F829}"/>
              </a:ext>
            </a:extLst>
          </p:cNvPr>
          <p:cNvSpPr/>
          <p:nvPr/>
        </p:nvSpPr>
        <p:spPr>
          <a:xfrm>
            <a:off x="4504082" y="4758955"/>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2)</a:t>
            </a:r>
          </a:p>
        </p:txBody>
      </p:sp>
      <p:sp>
        <p:nvSpPr>
          <p:cNvPr id="81" name="Rectangle 80">
            <a:extLst>
              <a:ext uri="{FF2B5EF4-FFF2-40B4-BE49-F238E27FC236}">
                <a16:creationId xmlns:a16="http://schemas.microsoft.com/office/drawing/2014/main" id="{0E136C0D-B250-6446-9441-312314EA8C06}"/>
              </a:ext>
            </a:extLst>
          </p:cNvPr>
          <p:cNvSpPr/>
          <p:nvPr/>
        </p:nvSpPr>
        <p:spPr>
          <a:xfrm>
            <a:off x="8421538"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82" name="Rectangle 81">
            <a:extLst>
              <a:ext uri="{FF2B5EF4-FFF2-40B4-BE49-F238E27FC236}">
                <a16:creationId xmlns:a16="http://schemas.microsoft.com/office/drawing/2014/main" id="{6640CC0D-8F20-424C-8E03-33757241AEE1}"/>
              </a:ext>
            </a:extLst>
          </p:cNvPr>
          <p:cNvSpPr/>
          <p:nvPr/>
        </p:nvSpPr>
        <p:spPr>
          <a:xfrm>
            <a:off x="8421537"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83" name="Rectangle 82">
            <a:extLst>
              <a:ext uri="{FF2B5EF4-FFF2-40B4-BE49-F238E27FC236}">
                <a16:creationId xmlns:a16="http://schemas.microsoft.com/office/drawing/2014/main" id="{E5CAC193-33BB-D240-9132-D8837CA28596}"/>
              </a:ext>
            </a:extLst>
          </p:cNvPr>
          <p:cNvSpPr/>
          <p:nvPr/>
        </p:nvSpPr>
        <p:spPr>
          <a:xfrm>
            <a:off x="8421536"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EAA801AE-D8E1-494A-920C-5F6F2938D1C6}"/>
              </a:ext>
            </a:extLst>
          </p:cNvPr>
          <p:cNvSpPr txBox="1"/>
          <p:nvPr/>
        </p:nvSpPr>
        <p:spPr>
          <a:xfrm>
            <a:off x="8421536" y="2026632"/>
            <a:ext cx="3183835" cy="369332"/>
          </a:xfrm>
          <a:prstGeom prst="rect">
            <a:avLst/>
          </a:prstGeom>
          <a:noFill/>
        </p:spPr>
        <p:txBody>
          <a:bodyPr wrap="square" rtlCol="0">
            <a:spAutoFit/>
          </a:bodyPr>
          <a:lstStyle/>
          <a:p>
            <a:pPr algn="ctr"/>
            <a:r>
              <a:rPr lang="en-US" dirty="0"/>
              <a:t>Containers</a:t>
            </a:r>
          </a:p>
        </p:txBody>
      </p:sp>
      <p:grpSp>
        <p:nvGrpSpPr>
          <p:cNvPr id="113" name="Group 112">
            <a:extLst>
              <a:ext uri="{FF2B5EF4-FFF2-40B4-BE49-F238E27FC236}">
                <a16:creationId xmlns:a16="http://schemas.microsoft.com/office/drawing/2014/main" id="{F550FCAF-B462-244B-BAFE-D58DBDEE3CED}"/>
              </a:ext>
            </a:extLst>
          </p:cNvPr>
          <p:cNvGrpSpPr/>
          <p:nvPr/>
        </p:nvGrpSpPr>
        <p:grpSpPr>
          <a:xfrm>
            <a:off x="8527458" y="2386306"/>
            <a:ext cx="935266" cy="963426"/>
            <a:chOff x="8693714" y="2386306"/>
            <a:chExt cx="935266" cy="963426"/>
          </a:xfrm>
        </p:grpSpPr>
        <p:sp>
          <p:nvSpPr>
            <p:cNvPr id="86" name="Rectangle 85">
              <a:extLst>
                <a:ext uri="{FF2B5EF4-FFF2-40B4-BE49-F238E27FC236}">
                  <a16:creationId xmlns:a16="http://schemas.microsoft.com/office/drawing/2014/main" id="{D6C2CB60-396C-B54C-8C6D-49FF7EC5CAB9}"/>
                </a:ext>
              </a:extLst>
            </p:cNvPr>
            <p:cNvSpPr/>
            <p:nvPr/>
          </p:nvSpPr>
          <p:spPr>
            <a:xfrm>
              <a:off x="869371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87" name="Rectangle 86">
              <a:extLst>
                <a:ext uri="{FF2B5EF4-FFF2-40B4-BE49-F238E27FC236}">
                  <a16:creationId xmlns:a16="http://schemas.microsoft.com/office/drawing/2014/main" id="{46CEC128-D070-9A4C-8F7B-B35C01764C61}"/>
                </a:ext>
              </a:extLst>
            </p:cNvPr>
            <p:cNvSpPr/>
            <p:nvPr/>
          </p:nvSpPr>
          <p:spPr>
            <a:xfrm>
              <a:off x="869371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4" name="Group 113">
            <a:extLst>
              <a:ext uri="{FF2B5EF4-FFF2-40B4-BE49-F238E27FC236}">
                <a16:creationId xmlns:a16="http://schemas.microsoft.com/office/drawing/2014/main" id="{42F73D43-A40E-BE41-98EC-BA7476DCA58D}"/>
              </a:ext>
            </a:extLst>
          </p:cNvPr>
          <p:cNvGrpSpPr/>
          <p:nvPr/>
        </p:nvGrpSpPr>
        <p:grpSpPr>
          <a:xfrm>
            <a:off x="9540900" y="2386306"/>
            <a:ext cx="935266" cy="963426"/>
            <a:chOff x="9707156" y="2386306"/>
            <a:chExt cx="935266" cy="963426"/>
          </a:xfrm>
        </p:grpSpPr>
        <p:sp>
          <p:nvSpPr>
            <p:cNvPr id="89" name="Rectangle 88">
              <a:extLst>
                <a:ext uri="{FF2B5EF4-FFF2-40B4-BE49-F238E27FC236}">
                  <a16:creationId xmlns:a16="http://schemas.microsoft.com/office/drawing/2014/main" id="{0057CD18-FF49-E34A-A609-7AAB30EC2BB9}"/>
                </a:ext>
              </a:extLst>
            </p:cNvPr>
            <p:cNvSpPr/>
            <p:nvPr/>
          </p:nvSpPr>
          <p:spPr>
            <a:xfrm>
              <a:off x="970715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0" name="Rectangle 89">
              <a:extLst>
                <a:ext uri="{FF2B5EF4-FFF2-40B4-BE49-F238E27FC236}">
                  <a16:creationId xmlns:a16="http://schemas.microsoft.com/office/drawing/2014/main" id="{4532B4B2-BAF7-5449-82C6-233F9837BFC8}"/>
                </a:ext>
              </a:extLst>
            </p:cNvPr>
            <p:cNvSpPr/>
            <p:nvPr/>
          </p:nvSpPr>
          <p:spPr>
            <a:xfrm>
              <a:off x="970715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5" name="Group 114">
            <a:extLst>
              <a:ext uri="{FF2B5EF4-FFF2-40B4-BE49-F238E27FC236}">
                <a16:creationId xmlns:a16="http://schemas.microsoft.com/office/drawing/2014/main" id="{4918CC92-ADE0-6E4F-A328-0060A6F944B3}"/>
              </a:ext>
            </a:extLst>
          </p:cNvPr>
          <p:cNvGrpSpPr/>
          <p:nvPr/>
        </p:nvGrpSpPr>
        <p:grpSpPr>
          <a:xfrm>
            <a:off x="10554342" y="2386306"/>
            <a:ext cx="935266" cy="963426"/>
            <a:chOff x="10720598" y="2386306"/>
            <a:chExt cx="935266" cy="963426"/>
          </a:xfrm>
        </p:grpSpPr>
        <p:sp>
          <p:nvSpPr>
            <p:cNvPr id="92" name="Rectangle 91">
              <a:extLst>
                <a:ext uri="{FF2B5EF4-FFF2-40B4-BE49-F238E27FC236}">
                  <a16:creationId xmlns:a16="http://schemas.microsoft.com/office/drawing/2014/main" id="{10E785DD-43A6-8844-A19F-5A2087A5B67B}"/>
                </a:ext>
              </a:extLst>
            </p:cNvPr>
            <p:cNvSpPr/>
            <p:nvPr/>
          </p:nvSpPr>
          <p:spPr>
            <a:xfrm>
              <a:off x="1072059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3" name="Rectangle 92">
              <a:extLst>
                <a:ext uri="{FF2B5EF4-FFF2-40B4-BE49-F238E27FC236}">
                  <a16:creationId xmlns:a16="http://schemas.microsoft.com/office/drawing/2014/main" id="{199373C8-B9D2-8749-AFDF-A829919E9A4F}"/>
                </a:ext>
              </a:extLst>
            </p:cNvPr>
            <p:cNvSpPr/>
            <p:nvPr/>
          </p:nvSpPr>
          <p:spPr>
            <a:xfrm>
              <a:off x="1072059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94" name="Rectangle 93">
            <a:extLst>
              <a:ext uri="{FF2B5EF4-FFF2-40B4-BE49-F238E27FC236}">
                <a16:creationId xmlns:a16="http://schemas.microsoft.com/office/drawing/2014/main" id="{8FDB0BCE-6C00-E042-803E-69FC575F38F9}"/>
              </a:ext>
            </a:extLst>
          </p:cNvPr>
          <p:cNvSpPr/>
          <p:nvPr/>
        </p:nvSpPr>
        <p:spPr>
          <a:xfrm>
            <a:off x="8421536" y="4758955"/>
            <a:ext cx="3183835" cy="45126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Daemon</a:t>
            </a:r>
          </a:p>
        </p:txBody>
      </p:sp>
      <p:grpSp>
        <p:nvGrpSpPr>
          <p:cNvPr id="110" name="Group 109">
            <a:extLst>
              <a:ext uri="{FF2B5EF4-FFF2-40B4-BE49-F238E27FC236}">
                <a16:creationId xmlns:a16="http://schemas.microsoft.com/office/drawing/2014/main" id="{8A3B9741-F3C3-BB45-9394-A33035CF2C0D}"/>
              </a:ext>
            </a:extLst>
          </p:cNvPr>
          <p:cNvGrpSpPr/>
          <p:nvPr/>
        </p:nvGrpSpPr>
        <p:grpSpPr>
          <a:xfrm>
            <a:off x="8527458" y="3542179"/>
            <a:ext cx="935266" cy="963426"/>
            <a:chOff x="8693714" y="3542179"/>
            <a:chExt cx="935266" cy="963426"/>
          </a:xfrm>
        </p:grpSpPr>
        <p:sp>
          <p:nvSpPr>
            <p:cNvPr id="95" name="Rectangle 94">
              <a:extLst>
                <a:ext uri="{FF2B5EF4-FFF2-40B4-BE49-F238E27FC236}">
                  <a16:creationId xmlns:a16="http://schemas.microsoft.com/office/drawing/2014/main" id="{945A482F-92AE-804B-9A93-8DD9036B9570}"/>
                </a:ext>
              </a:extLst>
            </p:cNvPr>
            <p:cNvSpPr/>
            <p:nvPr/>
          </p:nvSpPr>
          <p:spPr>
            <a:xfrm>
              <a:off x="8693715"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6" name="Rectangle 95">
              <a:extLst>
                <a:ext uri="{FF2B5EF4-FFF2-40B4-BE49-F238E27FC236}">
                  <a16:creationId xmlns:a16="http://schemas.microsoft.com/office/drawing/2014/main" id="{C6FD0603-E7C0-EA48-A8D0-4CE345361D77}"/>
                </a:ext>
              </a:extLst>
            </p:cNvPr>
            <p:cNvSpPr/>
            <p:nvPr/>
          </p:nvSpPr>
          <p:spPr>
            <a:xfrm>
              <a:off x="8693714"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1" name="Group 110">
            <a:extLst>
              <a:ext uri="{FF2B5EF4-FFF2-40B4-BE49-F238E27FC236}">
                <a16:creationId xmlns:a16="http://schemas.microsoft.com/office/drawing/2014/main" id="{0BBF48D8-15A4-9C45-922A-53F8B822C387}"/>
              </a:ext>
            </a:extLst>
          </p:cNvPr>
          <p:cNvGrpSpPr/>
          <p:nvPr/>
        </p:nvGrpSpPr>
        <p:grpSpPr>
          <a:xfrm>
            <a:off x="9540900" y="3542179"/>
            <a:ext cx="935266" cy="963426"/>
            <a:chOff x="9707156" y="3542179"/>
            <a:chExt cx="935266" cy="963426"/>
          </a:xfrm>
        </p:grpSpPr>
        <p:sp>
          <p:nvSpPr>
            <p:cNvPr id="97" name="Rectangle 96">
              <a:extLst>
                <a:ext uri="{FF2B5EF4-FFF2-40B4-BE49-F238E27FC236}">
                  <a16:creationId xmlns:a16="http://schemas.microsoft.com/office/drawing/2014/main" id="{9FE6739F-7B55-BF41-BC14-F99058642BB9}"/>
                </a:ext>
              </a:extLst>
            </p:cNvPr>
            <p:cNvSpPr/>
            <p:nvPr/>
          </p:nvSpPr>
          <p:spPr>
            <a:xfrm>
              <a:off x="9707157"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8" name="Rectangle 97">
              <a:extLst>
                <a:ext uri="{FF2B5EF4-FFF2-40B4-BE49-F238E27FC236}">
                  <a16:creationId xmlns:a16="http://schemas.microsoft.com/office/drawing/2014/main" id="{0A93639D-95DB-C549-988D-67F7644018F7}"/>
                </a:ext>
              </a:extLst>
            </p:cNvPr>
            <p:cNvSpPr/>
            <p:nvPr/>
          </p:nvSpPr>
          <p:spPr>
            <a:xfrm>
              <a:off x="9707156"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2" name="Group 111">
            <a:extLst>
              <a:ext uri="{FF2B5EF4-FFF2-40B4-BE49-F238E27FC236}">
                <a16:creationId xmlns:a16="http://schemas.microsoft.com/office/drawing/2014/main" id="{D4DCCC2F-CEB8-BE44-9D9E-E1DCD32CE343}"/>
              </a:ext>
            </a:extLst>
          </p:cNvPr>
          <p:cNvGrpSpPr/>
          <p:nvPr/>
        </p:nvGrpSpPr>
        <p:grpSpPr>
          <a:xfrm>
            <a:off x="10554342" y="3542179"/>
            <a:ext cx="935266" cy="963426"/>
            <a:chOff x="10720598" y="3542179"/>
            <a:chExt cx="935266" cy="963426"/>
          </a:xfrm>
        </p:grpSpPr>
        <p:sp>
          <p:nvSpPr>
            <p:cNvPr id="99" name="Rectangle 98">
              <a:extLst>
                <a:ext uri="{FF2B5EF4-FFF2-40B4-BE49-F238E27FC236}">
                  <a16:creationId xmlns:a16="http://schemas.microsoft.com/office/drawing/2014/main" id="{5BD8C043-ADFF-824C-A192-24C7702CE39D}"/>
                </a:ext>
              </a:extLst>
            </p:cNvPr>
            <p:cNvSpPr/>
            <p:nvPr/>
          </p:nvSpPr>
          <p:spPr>
            <a:xfrm>
              <a:off x="10720599"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00" name="Rectangle 99">
              <a:extLst>
                <a:ext uri="{FF2B5EF4-FFF2-40B4-BE49-F238E27FC236}">
                  <a16:creationId xmlns:a16="http://schemas.microsoft.com/office/drawing/2014/main" id="{5EDCE06D-EAB1-0C44-8EA7-93054590329C}"/>
                </a:ext>
              </a:extLst>
            </p:cNvPr>
            <p:cNvSpPr/>
            <p:nvPr/>
          </p:nvSpPr>
          <p:spPr>
            <a:xfrm>
              <a:off x="10720598"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101" name="Content Placeholder 2">
            <a:extLst>
              <a:ext uri="{FF2B5EF4-FFF2-40B4-BE49-F238E27FC236}">
                <a16:creationId xmlns:a16="http://schemas.microsoft.com/office/drawing/2014/main" id="{4C1FEE86-C858-7946-A404-46CD8CDE7239}"/>
              </a:ext>
            </a:extLst>
          </p:cNvPr>
          <p:cNvSpPr txBox="1">
            <a:spLocks/>
          </p:cNvSpPr>
          <p:nvPr/>
        </p:nvSpPr>
        <p:spPr>
          <a:xfrm>
            <a:off x="619250" y="1504944"/>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1 Virtualization </a:t>
            </a:r>
          </a:p>
        </p:txBody>
      </p:sp>
      <p:sp>
        <p:nvSpPr>
          <p:cNvPr id="102" name="Content Placeholder 2">
            <a:extLst>
              <a:ext uri="{FF2B5EF4-FFF2-40B4-BE49-F238E27FC236}">
                <a16:creationId xmlns:a16="http://schemas.microsoft.com/office/drawing/2014/main" id="{3094D005-CBBF-D24F-A39E-9E12D61925EC}"/>
              </a:ext>
            </a:extLst>
          </p:cNvPr>
          <p:cNvSpPr txBox="1">
            <a:spLocks/>
          </p:cNvSpPr>
          <p:nvPr/>
        </p:nvSpPr>
        <p:spPr>
          <a:xfrm>
            <a:off x="4499160" y="1501282"/>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2 Virtualization </a:t>
            </a:r>
          </a:p>
        </p:txBody>
      </p:sp>
      <p:sp>
        <p:nvSpPr>
          <p:cNvPr id="103" name="Content Placeholder 2">
            <a:extLst>
              <a:ext uri="{FF2B5EF4-FFF2-40B4-BE49-F238E27FC236}">
                <a16:creationId xmlns:a16="http://schemas.microsoft.com/office/drawing/2014/main" id="{1F5AA298-D82B-964F-A00A-95A9AAB42D33}"/>
              </a:ext>
            </a:extLst>
          </p:cNvPr>
          <p:cNvSpPr txBox="1">
            <a:spLocks/>
          </p:cNvSpPr>
          <p:nvPr/>
        </p:nvSpPr>
        <p:spPr>
          <a:xfrm>
            <a:off x="8416614" y="1494935"/>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Containerization</a:t>
            </a:r>
          </a:p>
        </p:txBody>
      </p:sp>
      <p:sp>
        <p:nvSpPr>
          <p:cNvPr id="85" name="Rectangle 84">
            <a:extLst>
              <a:ext uri="{FF2B5EF4-FFF2-40B4-BE49-F238E27FC236}">
                <a16:creationId xmlns:a16="http://schemas.microsoft.com/office/drawing/2014/main" id="{5F890009-853C-4E4B-BC2A-B915637CD84C}"/>
              </a:ext>
            </a:extLst>
          </p:cNvPr>
          <p:cNvSpPr/>
          <p:nvPr/>
        </p:nvSpPr>
        <p:spPr>
          <a:xfrm>
            <a:off x="8485887" y="5100725"/>
            <a:ext cx="3045290" cy="288093"/>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Docker Desktop Hypervisor (Type 2)</a:t>
            </a:r>
          </a:p>
        </p:txBody>
      </p:sp>
    </p:spTree>
    <p:extLst>
      <p:ext uri="{BB962C8B-B14F-4D97-AF65-F5344CB8AC3E}">
        <p14:creationId xmlns:p14="http://schemas.microsoft.com/office/powerpoint/2010/main" val="406606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dissolve">
                                      <p:cBhvr>
                                        <p:cTn id="7" dur="5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par>
                          <p:cTn id="23" fill="hold">
                            <p:stCondLst>
                              <p:cond delay="500"/>
                            </p:stCondLst>
                            <p:childTnLst>
                              <p:par>
                                <p:cTn id="24" presetID="9"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childTnLst>
                          </p:cTn>
                        </p:par>
                        <p:par>
                          <p:cTn id="27" fill="hold">
                            <p:stCondLst>
                              <p:cond delay="1000"/>
                            </p:stCondLst>
                            <p:childTnLst>
                              <p:par>
                                <p:cTn id="28" presetID="22" presetClass="entr" presetSubtype="4"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wipe(down)">
                                      <p:cBhvr>
                                        <p:cTn id="30" dur="750"/>
                                        <p:tgtEl>
                                          <p:spTgt spid="104"/>
                                        </p:tgtEl>
                                      </p:cBhvr>
                                    </p:animEffect>
                                  </p:childTnLst>
                                </p:cTn>
                              </p:par>
                            </p:childTnLst>
                          </p:cTn>
                        </p:par>
                        <p:par>
                          <p:cTn id="31" fill="hold">
                            <p:stCondLst>
                              <p:cond delay="1750"/>
                            </p:stCondLst>
                            <p:childTnLst>
                              <p:par>
                                <p:cTn id="32" presetID="22" presetClass="entr" presetSubtype="4" fill="hold" nodeType="after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down)">
                                      <p:cBhvr>
                                        <p:cTn id="34" dur="750"/>
                                        <p:tgtEl>
                                          <p:spTgt spid="105"/>
                                        </p:tgtEl>
                                      </p:cBhvr>
                                    </p:animEffect>
                                  </p:childTnLst>
                                </p:cTn>
                              </p:par>
                            </p:childTnLst>
                          </p:cTn>
                        </p:par>
                        <p:par>
                          <p:cTn id="35" fill="hold">
                            <p:stCondLst>
                              <p:cond delay="2500"/>
                            </p:stCondLst>
                            <p:childTnLst>
                              <p:par>
                                <p:cTn id="36" presetID="22" presetClass="entr" presetSubtype="4" fill="hold" nodeType="afterEffect">
                                  <p:stCondLst>
                                    <p:cond delay="0"/>
                                  </p:stCondLst>
                                  <p:childTnLst>
                                    <p:set>
                                      <p:cBhvr>
                                        <p:cTn id="37" dur="1" fill="hold">
                                          <p:stCondLst>
                                            <p:cond delay="0"/>
                                          </p:stCondLst>
                                        </p:cTn>
                                        <p:tgtEl>
                                          <p:spTgt spid="106"/>
                                        </p:tgtEl>
                                        <p:attrNameLst>
                                          <p:attrName>style.visibility</p:attrName>
                                        </p:attrNameLst>
                                      </p:cBhvr>
                                      <p:to>
                                        <p:strVal val="visible"/>
                                      </p:to>
                                    </p:set>
                                    <p:animEffect transition="in" filter="wipe(down)">
                                      <p:cBhvr>
                                        <p:cTn id="38" dur="750"/>
                                        <p:tgtEl>
                                          <p:spTgt spid="106"/>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dissolve">
                                      <p:cBhvr>
                                        <p:cTn id="43" dur="500"/>
                                        <p:tgtEl>
                                          <p:spTgt spid="10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wipe(down)">
                                      <p:cBhvr>
                                        <p:cTn id="48" dur="500"/>
                                        <p:tgtEl>
                                          <p:spTgt spid="6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wipe(down)">
                                      <p:cBhvr>
                                        <p:cTn id="53" dur="500"/>
                                        <p:tgtEl>
                                          <p:spTgt spid="6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80"/>
                                        </p:tgtEl>
                                        <p:attrNameLst>
                                          <p:attrName>style.visibility</p:attrName>
                                        </p:attrNameLst>
                                      </p:cBhvr>
                                      <p:to>
                                        <p:strVal val="visible"/>
                                      </p:to>
                                    </p:set>
                                    <p:animEffect transition="in" filter="wipe(down)">
                                      <p:cBhvr>
                                        <p:cTn id="58" dur="500"/>
                                        <p:tgtEl>
                                          <p:spTgt spid="8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wipe(down)">
                                      <p:cBhvr>
                                        <p:cTn id="63" dur="500"/>
                                        <p:tgtEl>
                                          <p:spTgt spid="69"/>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dissolve">
                                      <p:cBhvr>
                                        <p:cTn id="67" dur="500"/>
                                        <p:tgtEl>
                                          <p:spTgt spid="70"/>
                                        </p:tgtEl>
                                      </p:cBhvr>
                                    </p:animEffect>
                                  </p:childTnLst>
                                </p:cTn>
                              </p:par>
                            </p:childTnLst>
                          </p:cTn>
                        </p:par>
                        <p:par>
                          <p:cTn id="68" fill="hold">
                            <p:stCondLst>
                              <p:cond delay="1000"/>
                            </p:stCondLst>
                            <p:childTnLst>
                              <p:par>
                                <p:cTn id="69" presetID="22" presetClass="entr" presetSubtype="4" fill="hold" nodeType="afterEffect">
                                  <p:stCondLst>
                                    <p:cond delay="0"/>
                                  </p:stCondLst>
                                  <p:childTnLst>
                                    <p:set>
                                      <p:cBhvr>
                                        <p:cTn id="70" dur="1" fill="hold">
                                          <p:stCondLst>
                                            <p:cond delay="0"/>
                                          </p:stCondLst>
                                        </p:cTn>
                                        <p:tgtEl>
                                          <p:spTgt spid="107"/>
                                        </p:tgtEl>
                                        <p:attrNameLst>
                                          <p:attrName>style.visibility</p:attrName>
                                        </p:attrNameLst>
                                      </p:cBhvr>
                                      <p:to>
                                        <p:strVal val="visible"/>
                                      </p:to>
                                    </p:set>
                                    <p:animEffect transition="in" filter="wipe(down)">
                                      <p:cBhvr>
                                        <p:cTn id="71" dur="750"/>
                                        <p:tgtEl>
                                          <p:spTgt spid="107"/>
                                        </p:tgtEl>
                                      </p:cBhvr>
                                    </p:animEffect>
                                  </p:childTnLst>
                                </p:cTn>
                              </p:par>
                            </p:childTnLst>
                          </p:cTn>
                        </p:par>
                        <p:par>
                          <p:cTn id="72" fill="hold">
                            <p:stCondLst>
                              <p:cond delay="1750"/>
                            </p:stCondLst>
                            <p:childTnLst>
                              <p:par>
                                <p:cTn id="73" presetID="22" presetClass="entr" presetSubtype="4" fill="hold" nodeType="afterEffect">
                                  <p:stCondLst>
                                    <p:cond delay="0"/>
                                  </p:stCondLst>
                                  <p:childTnLst>
                                    <p:set>
                                      <p:cBhvr>
                                        <p:cTn id="74" dur="1" fill="hold">
                                          <p:stCondLst>
                                            <p:cond delay="0"/>
                                          </p:stCondLst>
                                        </p:cTn>
                                        <p:tgtEl>
                                          <p:spTgt spid="108"/>
                                        </p:tgtEl>
                                        <p:attrNameLst>
                                          <p:attrName>style.visibility</p:attrName>
                                        </p:attrNameLst>
                                      </p:cBhvr>
                                      <p:to>
                                        <p:strVal val="visible"/>
                                      </p:to>
                                    </p:set>
                                    <p:animEffect transition="in" filter="wipe(down)">
                                      <p:cBhvr>
                                        <p:cTn id="75" dur="750"/>
                                        <p:tgtEl>
                                          <p:spTgt spid="108"/>
                                        </p:tgtEl>
                                      </p:cBhvr>
                                    </p:animEffect>
                                  </p:childTnLst>
                                </p:cTn>
                              </p:par>
                            </p:childTnLst>
                          </p:cTn>
                        </p:par>
                        <p:par>
                          <p:cTn id="76" fill="hold">
                            <p:stCondLst>
                              <p:cond delay="2500"/>
                            </p:stCondLst>
                            <p:childTnLst>
                              <p:par>
                                <p:cTn id="77" presetID="22" presetClass="entr" presetSubtype="4" fill="hold" nodeType="afterEffect">
                                  <p:stCondLst>
                                    <p:cond delay="0"/>
                                  </p:stCondLst>
                                  <p:childTnLst>
                                    <p:set>
                                      <p:cBhvr>
                                        <p:cTn id="78" dur="1" fill="hold">
                                          <p:stCondLst>
                                            <p:cond delay="0"/>
                                          </p:stCondLst>
                                        </p:cTn>
                                        <p:tgtEl>
                                          <p:spTgt spid="109"/>
                                        </p:tgtEl>
                                        <p:attrNameLst>
                                          <p:attrName>style.visibility</p:attrName>
                                        </p:attrNameLst>
                                      </p:cBhvr>
                                      <p:to>
                                        <p:strVal val="visible"/>
                                      </p:to>
                                    </p:set>
                                    <p:animEffect transition="in" filter="wipe(down)">
                                      <p:cBhvr>
                                        <p:cTn id="79" dur="750"/>
                                        <p:tgtEl>
                                          <p:spTgt spid="109"/>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103"/>
                                        </p:tgtEl>
                                        <p:attrNameLst>
                                          <p:attrName>style.visibility</p:attrName>
                                        </p:attrNameLst>
                                      </p:cBhvr>
                                      <p:to>
                                        <p:strVal val="visible"/>
                                      </p:to>
                                    </p:set>
                                    <p:animEffect transition="in" filter="dissolve">
                                      <p:cBhvr>
                                        <p:cTn id="84" dur="500"/>
                                        <p:tgtEl>
                                          <p:spTgt spid="103"/>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81"/>
                                        </p:tgtEl>
                                        <p:attrNameLst>
                                          <p:attrName>style.visibility</p:attrName>
                                        </p:attrNameLst>
                                      </p:cBhvr>
                                      <p:to>
                                        <p:strVal val="visible"/>
                                      </p:to>
                                    </p:set>
                                    <p:animEffect transition="in" filter="wipe(down)">
                                      <p:cBhvr>
                                        <p:cTn id="89" dur="500"/>
                                        <p:tgtEl>
                                          <p:spTgt spid="8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82"/>
                                        </p:tgtEl>
                                        <p:attrNameLst>
                                          <p:attrName>style.visibility</p:attrName>
                                        </p:attrNameLst>
                                      </p:cBhvr>
                                      <p:to>
                                        <p:strVal val="visible"/>
                                      </p:to>
                                    </p:set>
                                    <p:animEffect transition="in" filter="wipe(down)">
                                      <p:cBhvr>
                                        <p:cTn id="94" dur="500"/>
                                        <p:tgtEl>
                                          <p:spTgt spid="82"/>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94"/>
                                        </p:tgtEl>
                                        <p:attrNameLst>
                                          <p:attrName>style.visibility</p:attrName>
                                        </p:attrNameLst>
                                      </p:cBhvr>
                                      <p:to>
                                        <p:strVal val="visible"/>
                                      </p:to>
                                    </p:set>
                                    <p:animEffect transition="in" filter="wipe(down)">
                                      <p:cBhvr>
                                        <p:cTn id="99" dur="500"/>
                                        <p:tgtEl>
                                          <p:spTgt spid="94"/>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83"/>
                                        </p:tgtEl>
                                        <p:attrNameLst>
                                          <p:attrName>style.visibility</p:attrName>
                                        </p:attrNameLst>
                                      </p:cBhvr>
                                      <p:to>
                                        <p:strVal val="visible"/>
                                      </p:to>
                                    </p:set>
                                    <p:animEffect transition="in" filter="wipe(down)">
                                      <p:cBhvr>
                                        <p:cTn id="104" dur="500"/>
                                        <p:tgtEl>
                                          <p:spTgt spid="83"/>
                                        </p:tgtEl>
                                      </p:cBhvr>
                                    </p:animEffect>
                                  </p:childTnLst>
                                </p:cTn>
                              </p:par>
                            </p:childTnLst>
                          </p:cTn>
                        </p:par>
                        <p:par>
                          <p:cTn id="105" fill="hold">
                            <p:stCondLst>
                              <p:cond delay="500"/>
                            </p:stCondLst>
                            <p:childTnLst>
                              <p:par>
                                <p:cTn id="106" presetID="9" presetClass="entr" presetSubtype="0" fill="hold" grpId="0" nodeType="afterEffect">
                                  <p:stCondLst>
                                    <p:cond delay="0"/>
                                  </p:stCondLst>
                                  <p:childTnLst>
                                    <p:set>
                                      <p:cBhvr>
                                        <p:cTn id="107" dur="1" fill="hold">
                                          <p:stCondLst>
                                            <p:cond delay="0"/>
                                          </p:stCondLst>
                                        </p:cTn>
                                        <p:tgtEl>
                                          <p:spTgt spid="84"/>
                                        </p:tgtEl>
                                        <p:attrNameLst>
                                          <p:attrName>style.visibility</p:attrName>
                                        </p:attrNameLst>
                                      </p:cBhvr>
                                      <p:to>
                                        <p:strVal val="visible"/>
                                      </p:to>
                                    </p:set>
                                    <p:animEffect transition="in" filter="dissolve">
                                      <p:cBhvr>
                                        <p:cTn id="108" dur="500"/>
                                        <p:tgtEl>
                                          <p:spTgt spid="84"/>
                                        </p:tgtEl>
                                      </p:cBhvr>
                                    </p:animEffect>
                                  </p:childTnLst>
                                </p:cTn>
                              </p:par>
                            </p:childTnLst>
                          </p:cTn>
                        </p:par>
                        <p:par>
                          <p:cTn id="109" fill="hold">
                            <p:stCondLst>
                              <p:cond delay="1000"/>
                            </p:stCondLst>
                            <p:childTnLst>
                              <p:par>
                                <p:cTn id="110" presetID="9" presetClass="entr" presetSubtype="0" fill="hold" nodeType="afterEffect">
                                  <p:stCondLst>
                                    <p:cond delay="0"/>
                                  </p:stCondLst>
                                  <p:childTnLst>
                                    <p:set>
                                      <p:cBhvr>
                                        <p:cTn id="111" dur="1" fill="hold">
                                          <p:stCondLst>
                                            <p:cond delay="0"/>
                                          </p:stCondLst>
                                        </p:cTn>
                                        <p:tgtEl>
                                          <p:spTgt spid="110"/>
                                        </p:tgtEl>
                                        <p:attrNameLst>
                                          <p:attrName>style.visibility</p:attrName>
                                        </p:attrNameLst>
                                      </p:cBhvr>
                                      <p:to>
                                        <p:strVal val="visible"/>
                                      </p:to>
                                    </p:set>
                                    <p:animEffect transition="in" filter="dissolve">
                                      <p:cBhvr>
                                        <p:cTn id="112" dur="500"/>
                                        <p:tgtEl>
                                          <p:spTgt spid="110"/>
                                        </p:tgtEl>
                                      </p:cBhvr>
                                    </p:animEffect>
                                  </p:childTnLst>
                                </p:cTn>
                              </p:par>
                            </p:childTnLst>
                          </p:cTn>
                        </p:par>
                        <p:par>
                          <p:cTn id="113" fill="hold">
                            <p:stCondLst>
                              <p:cond delay="1500"/>
                            </p:stCondLst>
                            <p:childTnLst>
                              <p:par>
                                <p:cTn id="114" presetID="9" presetClass="entr" presetSubtype="0" fill="hold" nodeType="afterEffect">
                                  <p:stCondLst>
                                    <p:cond delay="0"/>
                                  </p:stCondLst>
                                  <p:childTnLst>
                                    <p:set>
                                      <p:cBhvr>
                                        <p:cTn id="115" dur="1" fill="hold">
                                          <p:stCondLst>
                                            <p:cond delay="0"/>
                                          </p:stCondLst>
                                        </p:cTn>
                                        <p:tgtEl>
                                          <p:spTgt spid="111"/>
                                        </p:tgtEl>
                                        <p:attrNameLst>
                                          <p:attrName>style.visibility</p:attrName>
                                        </p:attrNameLst>
                                      </p:cBhvr>
                                      <p:to>
                                        <p:strVal val="visible"/>
                                      </p:to>
                                    </p:set>
                                    <p:animEffect transition="in" filter="dissolve">
                                      <p:cBhvr>
                                        <p:cTn id="116" dur="500"/>
                                        <p:tgtEl>
                                          <p:spTgt spid="111"/>
                                        </p:tgtEl>
                                      </p:cBhvr>
                                    </p:animEffect>
                                  </p:childTnLst>
                                </p:cTn>
                              </p:par>
                            </p:childTnLst>
                          </p:cTn>
                        </p:par>
                        <p:par>
                          <p:cTn id="117" fill="hold">
                            <p:stCondLst>
                              <p:cond delay="2000"/>
                            </p:stCondLst>
                            <p:childTnLst>
                              <p:par>
                                <p:cTn id="118" presetID="9" presetClass="entr" presetSubtype="0" fill="hold" nodeType="afterEffect">
                                  <p:stCondLst>
                                    <p:cond delay="0"/>
                                  </p:stCondLst>
                                  <p:childTnLst>
                                    <p:set>
                                      <p:cBhvr>
                                        <p:cTn id="119" dur="1" fill="hold">
                                          <p:stCondLst>
                                            <p:cond delay="0"/>
                                          </p:stCondLst>
                                        </p:cTn>
                                        <p:tgtEl>
                                          <p:spTgt spid="112"/>
                                        </p:tgtEl>
                                        <p:attrNameLst>
                                          <p:attrName>style.visibility</p:attrName>
                                        </p:attrNameLst>
                                      </p:cBhvr>
                                      <p:to>
                                        <p:strVal val="visible"/>
                                      </p:to>
                                    </p:set>
                                    <p:animEffect transition="in" filter="dissolve">
                                      <p:cBhvr>
                                        <p:cTn id="120" dur="500"/>
                                        <p:tgtEl>
                                          <p:spTgt spid="112"/>
                                        </p:tgtEl>
                                      </p:cBhvr>
                                    </p:animEffect>
                                  </p:childTnLst>
                                </p:cTn>
                              </p:par>
                            </p:childTnLst>
                          </p:cTn>
                        </p:par>
                        <p:par>
                          <p:cTn id="121" fill="hold">
                            <p:stCondLst>
                              <p:cond delay="2500"/>
                            </p:stCondLst>
                            <p:childTnLst>
                              <p:par>
                                <p:cTn id="122" presetID="9" presetClass="entr" presetSubtype="0" fill="hold" nodeType="afterEffect">
                                  <p:stCondLst>
                                    <p:cond delay="0"/>
                                  </p:stCondLst>
                                  <p:childTnLst>
                                    <p:set>
                                      <p:cBhvr>
                                        <p:cTn id="123" dur="1" fill="hold">
                                          <p:stCondLst>
                                            <p:cond delay="0"/>
                                          </p:stCondLst>
                                        </p:cTn>
                                        <p:tgtEl>
                                          <p:spTgt spid="113"/>
                                        </p:tgtEl>
                                        <p:attrNameLst>
                                          <p:attrName>style.visibility</p:attrName>
                                        </p:attrNameLst>
                                      </p:cBhvr>
                                      <p:to>
                                        <p:strVal val="visible"/>
                                      </p:to>
                                    </p:set>
                                    <p:animEffect transition="in" filter="dissolve">
                                      <p:cBhvr>
                                        <p:cTn id="124" dur="500"/>
                                        <p:tgtEl>
                                          <p:spTgt spid="113"/>
                                        </p:tgtEl>
                                      </p:cBhvr>
                                    </p:animEffect>
                                  </p:childTnLst>
                                </p:cTn>
                              </p:par>
                            </p:childTnLst>
                          </p:cTn>
                        </p:par>
                        <p:par>
                          <p:cTn id="125" fill="hold">
                            <p:stCondLst>
                              <p:cond delay="3000"/>
                            </p:stCondLst>
                            <p:childTnLst>
                              <p:par>
                                <p:cTn id="126" presetID="9" presetClass="entr" presetSubtype="0" fill="hold" nodeType="afterEffect">
                                  <p:stCondLst>
                                    <p:cond delay="0"/>
                                  </p:stCondLst>
                                  <p:childTnLst>
                                    <p:set>
                                      <p:cBhvr>
                                        <p:cTn id="127" dur="1" fill="hold">
                                          <p:stCondLst>
                                            <p:cond delay="0"/>
                                          </p:stCondLst>
                                        </p:cTn>
                                        <p:tgtEl>
                                          <p:spTgt spid="114"/>
                                        </p:tgtEl>
                                        <p:attrNameLst>
                                          <p:attrName>style.visibility</p:attrName>
                                        </p:attrNameLst>
                                      </p:cBhvr>
                                      <p:to>
                                        <p:strVal val="visible"/>
                                      </p:to>
                                    </p:set>
                                    <p:animEffect transition="in" filter="dissolve">
                                      <p:cBhvr>
                                        <p:cTn id="128" dur="500"/>
                                        <p:tgtEl>
                                          <p:spTgt spid="114"/>
                                        </p:tgtEl>
                                      </p:cBhvr>
                                    </p:animEffect>
                                  </p:childTnLst>
                                </p:cTn>
                              </p:par>
                            </p:childTnLst>
                          </p:cTn>
                        </p:par>
                        <p:par>
                          <p:cTn id="129" fill="hold">
                            <p:stCondLst>
                              <p:cond delay="3500"/>
                            </p:stCondLst>
                            <p:childTnLst>
                              <p:par>
                                <p:cTn id="130" presetID="9" presetClass="entr" presetSubtype="0" fill="hold" nodeType="afterEffect">
                                  <p:stCondLst>
                                    <p:cond delay="0"/>
                                  </p:stCondLst>
                                  <p:childTnLst>
                                    <p:set>
                                      <p:cBhvr>
                                        <p:cTn id="131" dur="1" fill="hold">
                                          <p:stCondLst>
                                            <p:cond delay="0"/>
                                          </p:stCondLst>
                                        </p:cTn>
                                        <p:tgtEl>
                                          <p:spTgt spid="115"/>
                                        </p:tgtEl>
                                        <p:attrNameLst>
                                          <p:attrName>style.visibility</p:attrName>
                                        </p:attrNameLst>
                                      </p:cBhvr>
                                      <p:to>
                                        <p:strVal val="visible"/>
                                      </p:to>
                                    </p:set>
                                    <p:animEffect transition="in" filter="dissolve">
                                      <p:cBhvr>
                                        <p:cTn id="132" dur="500"/>
                                        <p:tgtEl>
                                          <p:spTgt spid="115"/>
                                        </p:tgtEl>
                                      </p:cBhvr>
                                    </p:animEffect>
                                  </p:childTnLst>
                                </p:cTn>
                              </p:par>
                            </p:childTnLst>
                          </p:cTn>
                        </p:par>
                      </p:childTnLst>
                    </p:cTn>
                  </p:par>
                  <p:par>
                    <p:cTn id="133" fill="hold">
                      <p:stCondLst>
                        <p:cond delay="indefinite"/>
                      </p:stCondLst>
                      <p:childTnLst>
                        <p:par>
                          <p:cTn id="134" fill="hold">
                            <p:stCondLst>
                              <p:cond delay="0"/>
                            </p:stCondLst>
                            <p:childTnLst>
                              <p:par>
                                <p:cTn id="135" presetID="9" presetClass="exit" presetSubtype="0" fill="hold" nodeType="clickEffect">
                                  <p:stCondLst>
                                    <p:cond delay="0"/>
                                  </p:stCondLst>
                                  <p:childTnLst>
                                    <p:animEffect transition="out" filter="dissolve">
                                      <p:cBhvr>
                                        <p:cTn id="136" dur="500"/>
                                        <p:tgtEl>
                                          <p:spTgt spid="112"/>
                                        </p:tgtEl>
                                      </p:cBhvr>
                                    </p:animEffect>
                                    <p:set>
                                      <p:cBhvr>
                                        <p:cTn id="137" dur="1" fill="hold">
                                          <p:stCondLst>
                                            <p:cond delay="499"/>
                                          </p:stCondLst>
                                        </p:cTn>
                                        <p:tgtEl>
                                          <p:spTgt spid="112"/>
                                        </p:tgtEl>
                                        <p:attrNameLst>
                                          <p:attrName>style.visibility</p:attrName>
                                        </p:attrNameLst>
                                      </p:cBhvr>
                                      <p:to>
                                        <p:strVal val="hidden"/>
                                      </p:to>
                                    </p:set>
                                  </p:childTnLst>
                                </p:cTn>
                              </p:par>
                            </p:childTnLst>
                          </p:cTn>
                        </p:par>
                        <p:par>
                          <p:cTn id="138" fill="hold">
                            <p:stCondLst>
                              <p:cond delay="500"/>
                            </p:stCondLst>
                            <p:childTnLst>
                              <p:par>
                                <p:cTn id="139" presetID="9" presetClass="exit" presetSubtype="0" fill="hold" nodeType="afterEffect">
                                  <p:stCondLst>
                                    <p:cond delay="750"/>
                                  </p:stCondLst>
                                  <p:childTnLst>
                                    <p:animEffect transition="out" filter="dissolve">
                                      <p:cBhvr>
                                        <p:cTn id="140" dur="500"/>
                                        <p:tgtEl>
                                          <p:spTgt spid="110"/>
                                        </p:tgtEl>
                                      </p:cBhvr>
                                    </p:animEffect>
                                    <p:set>
                                      <p:cBhvr>
                                        <p:cTn id="141" dur="1" fill="hold">
                                          <p:stCondLst>
                                            <p:cond delay="499"/>
                                          </p:stCondLst>
                                        </p:cTn>
                                        <p:tgtEl>
                                          <p:spTgt spid="110"/>
                                        </p:tgtEl>
                                        <p:attrNameLst>
                                          <p:attrName>style.visibility</p:attrName>
                                        </p:attrNameLst>
                                      </p:cBhvr>
                                      <p:to>
                                        <p:strVal val="hidden"/>
                                      </p:to>
                                    </p:set>
                                  </p:childTnLst>
                                </p:cTn>
                              </p:par>
                            </p:childTnLst>
                          </p:cTn>
                        </p:par>
                        <p:par>
                          <p:cTn id="142" fill="hold">
                            <p:stCondLst>
                              <p:cond delay="1750"/>
                            </p:stCondLst>
                            <p:childTnLst>
                              <p:par>
                                <p:cTn id="143" presetID="9" presetClass="exit" presetSubtype="0" fill="hold" nodeType="afterEffect">
                                  <p:stCondLst>
                                    <p:cond delay="750"/>
                                  </p:stCondLst>
                                  <p:childTnLst>
                                    <p:animEffect transition="out" filter="dissolve">
                                      <p:cBhvr>
                                        <p:cTn id="144" dur="500"/>
                                        <p:tgtEl>
                                          <p:spTgt spid="114"/>
                                        </p:tgtEl>
                                      </p:cBhvr>
                                    </p:animEffect>
                                    <p:set>
                                      <p:cBhvr>
                                        <p:cTn id="145" dur="1" fill="hold">
                                          <p:stCondLst>
                                            <p:cond delay="499"/>
                                          </p:stCondLst>
                                        </p:cTn>
                                        <p:tgtEl>
                                          <p:spTgt spid="114"/>
                                        </p:tgtEl>
                                        <p:attrNameLst>
                                          <p:attrName>style.visibility</p:attrName>
                                        </p:attrNameLst>
                                      </p:cBhvr>
                                      <p:to>
                                        <p:strVal val="hidden"/>
                                      </p:to>
                                    </p:set>
                                  </p:childTnLst>
                                </p:cTn>
                              </p:par>
                            </p:childTnLst>
                          </p:cTn>
                        </p:par>
                        <p:par>
                          <p:cTn id="146" fill="hold">
                            <p:stCondLst>
                              <p:cond delay="3000"/>
                            </p:stCondLst>
                            <p:childTnLst>
                              <p:par>
                                <p:cTn id="147" presetID="9" presetClass="entr" presetSubtype="0" fill="hold" nodeType="afterEffect">
                                  <p:stCondLst>
                                    <p:cond delay="750"/>
                                  </p:stCondLst>
                                  <p:childTnLst>
                                    <p:set>
                                      <p:cBhvr>
                                        <p:cTn id="148" dur="1" fill="hold">
                                          <p:stCondLst>
                                            <p:cond delay="0"/>
                                          </p:stCondLst>
                                        </p:cTn>
                                        <p:tgtEl>
                                          <p:spTgt spid="110"/>
                                        </p:tgtEl>
                                        <p:attrNameLst>
                                          <p:attrName>style.visibility</p:attrName>
                                        </p:attrNameLst>
                                      </p:cBhvr>
                                      <p:to>
                                        <p:strVal val="visible"/>
                                      </p:to>
                                    </p:set>
                                    <p:animEffect transition="in" filter="dissolve">
                                      <p:cBhvr>
                                        <p:cTn id="149" dur="500"/>
                                        <p:tgtEl>
                                          <p:spTgt spid="110"/>
                                        </p:tgtEl>
                                      </p:cBhvr>
                                    </p:animEffect>
                                  </p:childTnLst>
                                </p:cTn>
                              </p:par>
                            </p:childTnLst>
                          </p:cTn>
                        </p:par>
                        <p:par>
                          <p:cTn id="150" fill="hold">
                            <p:stCondLst>
                              <p:cond delay="4250"/>
                            </p:stCondLst>
                            <p:childTnLst>
                              <p:par>
                                <p:cTn id="151" presetID="9" presetClass="exit" presetSubtype="0" fill="hold" nodeType="afterEffect">
                                  <p:stCondLst>
                                    <p:cond delay="750"/>
                                  </p:stCondLst>
                                  <p:childTnLst>
                                    <p:animEffect transition="out" filter="dissolve">
                                      <p:cBhvr>
                                        <p:cTn id="152" dur="500"/>
                                        <p:tgtEl>
                                          <p:spTgt spid="115"/>
                                        </p:tgtEl>
                                      </p:cBhvr>
                                    </p:animEffect>
                                    <p:set>
                                      <p:cBhvr>
                                        <p:cTn id="153" dur="1" fill="hold">
                                          <p:stCondLst>
                                            <p:cond delay="499"/>
                                          </p:stCondLst>
                                        </p:cTn>
                                        <p:tgtEl>
                                          <p:spTgt spid="115"/>
                                        </p:tgtEl>
                                        <p:attrNameLst>
                                          <p:attrName>style.visibility</p:attrName>
                                        </p:attrNameLst>
                                      </p:cBhvr>
                                      <p:to>
                                        <p:strVal val="hidden"/>
                                      </p:to>
                                    </p:set>
                                  </p:childTnLst>
                                </p:cTn>
                              </p:par>
                            </p:childTnLst>
                          </p:cTn>
                        </p:par>
                        <p:par>
                          <p:cTn id="154" fill="hold">
                            <p:stCondLst>
                              <p:cond delay="5500"/>
                            </p:stCondLst>
                            <p:childTnLst>
                              <p:par>
                                <p:cTn id="155" presetID="9" presetClass="entr" presetSubtype="0" fill="hold" nodeType="afterEffect">
                                  <p:stCondLst>
                                    <p:cond delay="750"/>
                                  </p:stCondLst>
                                  <p:childTnLst>
                                    <p:set>
                                      <p:cBhvr>
                                        <p:cTn id="156" dur="1" fill="hold">
                                          <p:stCondLst>
                                            <p:cond delay="0"/>
                                          </p:stCondLst>
                                        </p:cTn>
                                        <p:tgtEl>
                                          <p:spTgt spid="115"/>
                                        </p:tgtEl>
                                        <p:attrNameLst>
                                          <p:attrName>style.visibility</p:attrName>
                                        </p:attrNameLst>
                                      </p:cBhvr>
                                      <p:to>
                                        <p:strVal val="visible"/>
                                      </p:to>
                                    </p:set>
                                    <p:animEffect transition="in" filter="dissolve">
                                      <p:cBhvr>
                                        <p:cTn id="157" dur="500"/>
                                        <p:tgtEl>
                                          <p:spTgt spid="115"/>
                                        </p:tgtEl>
                                      </p:cBhvr>
                                    </p:animEffect>
                                  </p:childTnLst>
                                </p:cTn>
                              </p:par>
                            </p:childTnLst>
                          </p:cTn>
                        </p:par>
                        <p:par>
                          <p:cTn id="158" fill="hold">
                            <p:stCondLst>
                              <p:cond delay="6750"/>
                            </p:stCondLst>
                            <p:childTnLst>
                              <p:par>
                                <p:cTn id="159" presetID="9" presetClass="entr" presetSubtype="0" fill="hold" nodeType="afterEffect">
                                  <p:stCondLst>
                                    <p:cond delay="750"/>
                                  </p:stCondLst>
                                  <p:childTnLst>
                                    <p:set>
                                      <p:cBhvr>
                                        <p:cTn id="160" dur="1" fill="hold">
                                          <p:stCondLst>
                                            <p:cond delay="0"/>
                                          </p:stCondLst>
                                        </p:cTn>
                                        <p:tgtEl>
                                          <p:spTgt spid="112"/>
                                        </p:tgtEl>
                                        <p:attrNameLst>
                                          <p:attrName>style.visibility</p:attrName>
                                        </p:attrNameLst>
                                      </p:cBhvr>
                                      <p:to>
                                        <p:strVal val="visible"/>
                                      </p:to>
                                    </p:set>
                                    <p:animEffect transition="in" filter="dissolve">
                                      <p:cBhvr>
                                        <p:cTn id="161" dur="500"/>
                                        <p:tgtEl>
                                          <p:spTgt spid="112"/>
                                        </p:tgtEl>
                                      </p:cBhvr>
                                    </p:animEffect>
                                  </p:childTnLst>
                                </p:cTn>
                              </p:par>
                            </p:childTnLst>
                          </p:cTn>
                        </p:par>
                        <p:par>
                          <p:cTn id="162" fill="hold">
                            <p:stCondLst>
                              <p:cond delay="8000"/>
                            </p:stCondLst>
                            <p:childTnLst>
                              <p:par>
                                <p:cTn id="163" presetID="9" presetClass="entr" presetSubtype="0" fill="hold" nodeType="afterEffect">
                                  <p:stCondLst>
                                    <p:cond delay="750"/>
                                  </p:stCondLst>
                                  <p:childTnLst>
                                    <p:set>
                                      <p:cBhvr>
                                        <p:cTn id="164" dur="1" fill="hold">
                                          <p:stCondLst>
                                            <p:cond delay="0"/>
                                          </p:stCondLst>
                                        </p:cTn>
                                        <p:tgtEl>
                                          <p:spTgt spid="114"/>
                                        </p:tgtEl>
                                        <p:attrNameLst>
                                          <p:attrName>style.visibility</p:attrName>
                                        </p:attrNameLst>
                                      </p:cBhvr>
                                      <p:to>
                                        <p:strVal val="visible"/>
                                      </p:to>
                                    </p:set>
                                    <p:animEffect transition="in" filter="dissolve">
                                      <p:cBhvr>
                                        <p:cTn id="165" dur="500"/>
                                        <p:tgtEl>
                                          <p:spTgt spid="114"/>
                                        </p:tgtEl>
                                      </p:cBhvr>
                                    </p:animEffect>
                                  </p:childTnLst>
                                </p:cTn>
                              </p:par>
                            </p:childTnLst>
                          </p:cTn>
                        </p:par>
                      </p:childTnLst>
                    </p:cTn>
                  </p:par>
                  <p:par>
                    <p:cTn id="166" fill="hold">
                      <p:stCondLst>
                        <p:cond delay="indefinite"/>
                      </p:stCondLst>
                      <p:childTnLst>
                        <p:par>
                          <p:cTn id="167" fill="hold">
                            <p:stCondLst>
                              <p:cond delay="0"/>
                            </p:stCondLst>
                            <p:childTnLst>
                              <p:par>
                                <p:cTn id="168" presetID="9" presetClass="entr" presetSubtype="0" fill="hold" grpId="0" nodeType="clickEffect">
                                  <p:stCondLst>
                                    <p:cond delay="0"/>
                                  </p:stCondLst>
                                  <p:childTnLst>
                                    <p:set>
                                      <p:cBhvr>
                                        <p:cTn id="169" dur="1" fill="hold">
                                          <p:stCondLst>
                                            <p:cond delay="0"/>
                                          </p:stCondLst>
                                        </p:cTn>
                                        <p:tgtEl>
                                          <p:spTgt spid="85"/>
                                        </p:tgtEl>
                                        <p:attrNameLst>
                                          <p:attrName>style.visibility</p:attrName>
                                        </p:attrNameLst>
                                      </p:cBhvr>
                                      <p:to>
                                        <p:strVal val="visible"/>
                                      </p:to>
                                    </p:set>
                                    <p:animEffect transition="in" filter="dissolve">
                                      <p:cBhvr>
                                        <p:cTn id="170"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67" grpId="0" animBg="1"/>
      <p:bldP spid="68" grpId="0" animBg="1"/>
      <p:bldP spid="69" grpId="0" animBg="1"/>
      <p:bldP spid="70" grpId="0"/>
      <p:bldP spid="80" grpId="0" animBg="1"/>
      <p:bldP spid="81" grpId="0" animBg="1"/>
      <p:bldP spid="82" grpId="0" animBg="1"/>
      <p:bldP spid="83" grpId="0" animBg="1"/>
      <p:bldP spid="84" grpId="0"/>
      <p:bldP spid="94" grpId="0" animBg="1"/>
      <p:bldP spid="101" grpId="0"/>
      <p:bldP spid="102" grpId="0"/>
      <p:bldP spid="103" grpId="0"/>
      <p:bldP spid="8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Dangling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Dangling</a:t>
            </a:r>
            <a:r>
              <a:rPr lang="en-US" dirty="0"/>
              <a:t> Images are those with </a:t>
            </a:r>
            <a:r>
              <a:rPr lang="en-US" dirty="0">
                <a:solidFill>
                  <a:srgbClr val="FFFF00"/>
                </a:solidFill>
              </a:rPr>
              <a:t>&lt;none&gt; </a:t>
            </a:r>
            <a:r>
              <a:rPr lang="en-US" dirty="0"/>
              <a:t>Repository and Tag values</a:t>
            </a:r>
          </a:p>
          <a:p>
            <a:r>
              <a:rPr lang="en-US" dirty="0"/>
              <a:t>What is an easy way to remove</a:t>
            </a:r>
            <a:r>
              <a:rPr lang="en-US" dirty="0">
                <a:solidFill>
                  <a:srgbClr val="FFFF00"/>
                </a:solidFill>
              </a:rPr>
              <a:t> dangling </a:t>
            </a:r>
            <a:r>
              <a:rPr lang="en-US" dirty="0"/>
              <a:t>Images?</a:t>
            </a:r>
          </a:p>
          <a:p>
            <a:pPr marL="457200" lvl="1" indent="0">
              <a:buNone/>
            </a:pPr>
            <a:r>
              <a:rPr lang="en-US" sz="2800" b="1" i="1" dirty="0">
                <a:solidFill>
                  <a:srgbClr val="FFFF00"/>
                </a:solidFill>
              </a:rPr>
              <a:t>docker image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80</a:t>
            </a:fld>
            <a:endParaRPr lang="en-US" dirty="0"/>
          </a:p>
        </p:txBody>
      </p:sp>
    </p:spTree>
    <p:extLst>
      <p:ext uri="{BB962C8B-B14F-4D97-AF65-F5344CB8AC3E}">
        <p14:creationId xmlns:p14="http://schemas.microsoft.com/office/powerpoint/2010/main" val="404855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81</a:t>
            </a:fld>
            <a:endParaRPr lang="en-US" dirty="0"/>
          </a:p>
        </p:txBody>
      </p:sp>
      <p:pic>
        <p:nvPicPr>
          <p:cNvPr id="2" name="docker image prune -a" descr="docker image prune -a">
            <a:hlinkClick r:id="" action="ppaction://media"/>
            <a:extLst>
              <a:ext uri="{FF2B5EF4-FFF2-40B4-BE49-F238E27FC236}">
                <a16:creationId xmlns:a16="http://schemas.microsoft.com/office/drawing/2014/main" id="{BDEBF133-5FD4-F446-8E53-E2562E12B22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58718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System Cleanup</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to easily remove all:</a:t>
            </a:r>
          </a:p>
          <a:p>
            <a:pPr lvl="1"/>
            <a:r>
              <a:rPr lang="en-US" dirty="0"/>
              <a:t>Dangling Images</a:t>
            </a:r>
          </a:p>
          <a:p>
            <a:pPr lvl="1"/>
            <a:r>
              <a:rPr lang="en-US" dirty="0"/>
              <a:t>Stopped Containers</a:t>
            </a:r>
          </a:p>
          <a:p>
            <a:pPr lvl="1"/>
            <a:r>
              <a:rPr lang="en-US" dirty="0"/>
              <a:t>Unused Networks</a:t>
            </a:r>
          </a:p>
          <a:p>
            <a:pPr lvl="1"/>
            <a:r>
              <a:rPr lang="en-US" dirty="0"/>
              <a:t>Build cache</a:t>
            </a:r>
          </a:p>
          <a:p>
            <a:pPr marL="457200" lvl="1" indent="0">
              <a:buNone/>
            </a:pPr>
            <a:r>
              <a:rPr lang="en-US" sz="2800" b="1" i="1" dirty="0">
                <a:solidFill>
                  <a:srgbClr val="FFFF00"/>
                </a:solidFill>
              </a:rPr>
              <a:t>docker system prune</a:t>
            </a:r>
          </a:p>
          <a:p>
            <a:r>
              <a:rPr lang="en-US" dirty="0"/>
              <a:t>Remove all of the above plus all unused Volumes:</a:t>
            </a:r>
          </a:p>
          <a:p>
            <a:pPr marL="457200" lvl="1" indent="0">
              <a:buNone/>
            </a:pPr>
            <a:r>
              <a:rPr lang="en-US" sz="2800" b="1" i="1" dirty="0">
                <a:solidFill>
                  <a:srgbClr val="FFFF00"/>
                </a:solidFill>
              </a:rPr>
              <a:t>docker system prune --volumes</a:t>
            </a:r>
          </a:p>
          <a:p>
            <a:pPr lvl="1"/>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82</a:t>
            </a:fld>
            <a:endParaRPr lang="en-US" dirty="0"/>
          </a:p>
        </p:txBody>
      </p:sp>
    </p:spTree>
    <p:extLst>
      <p:ext uri="{BB962C8B-B14F-4D97-AF65-F5344CB8AC3E}">
        <p14:creationId xmlns:p14="http://schemas.microsoft.com/office/powerpoint/2010/main" val="124182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83</a:t>
            </a:fld>
            <a:endParaRPr lang="en-US" dirty="0"/>
          </a:p>
        </p:txBody>
      </p:sp>
      <p:pic>
        <p:nvPicPr>
          <p:cNvPr id="2" name="docker image prune" descr="docker image prune">
            <a:hlinkClick r:id="" action="ppaction://media"/>
            <a:extLst>
              <a:ext uri="{FF2B5EF4-FFF2-40B4-BE49-F238E27FC236}">
                <a16:creationId xmlns:a16="http://schemas.microsoft.com/office/drawing/2014/main" id="{A2927C1A-6B48-F647-977D-271AB70C609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71043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Unused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Unused</a:t>
            </a:r>
            <a:r>
              <a:rPr lang="en-US" dirty="0"/>
              <a:t> Images are those which have no associated Containers</a:t>
            </a:r>
          </a:p>
          <a:p>
            <a:r>
              <a:rPr lang="en-US" dirty="0"/>
              <a:t>What is an easy way to remove</a:t>
            </a:r>
            <a:r>
              <a:rPr lang="en-US" dirty="0">
                <a:solidFill>
                  <a:srgbClr val="FFFF00"/>
                </a:solidFill>
              </a:rPr>
              <a:t> unused </a:t>
            </a:r>
            <a:r>
              <a:rPr lang="en-US" dirty="0"/>
              <a:t>Images?</a:t>
            </a:r>
          </a:p>
          <a:p>
            <a:pPr marL="457200" lvl="1" indent="0">
              <a:buNone/>
            </a:pPr>
            <a:r>
              <a:rPr lang="en-US" sz="2800" b="1" i="1" dirty="0">
                <a:solidFill>
                  <a:srgbClr val="FFFF00"/>
                </a:solidFill>
              </a:rPr>
              <a:t>docker image prune -a</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84</a:t>
            </a:fld>
            <a:endParaRPr lang="en-US" dirty="0"/>
          </a:p>
        </p:txBody>
      </p:sp>
    </p:spTree>
    <p:extLst>
      <p:ext uri="{BB962C8B-B14F-4D97-AF65-F5344CB8AC3E}">
        <p14:creationId xmlns:p14="http://schemas.microsoft.com/office/powerpoint/2010/main" val="133027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85</a:t>
            </a:fld>
            <a:endParaRPr lang="en-US" dirty="0"/>
          </a:p>
        </p:txBody>
      </p:sp>
      <p:pic>
        <p:nvPicPr>
          <p:cNvPr id="2" name="docker system prune" descr="docker system prune">
            <a:hlinkClick r:id="" action="ppaction://media"/>
            <a:extLst>
              <a:ext uri="{FF2B5EF4-FFF2-40B4-BE49-F238E27FC236}">
                <a16:creationId xmlns:a16="http://schemas.microsoft.com/office/drawing/2014/main" id="{74C6E5BD-517D-1B45-8837-A4573501DFC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11018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Quiz &amp; References</a:t>
            </a:r>
          </a:p>
        </p:txBody>
      </p:sp>
    </p:spTree>
    <p:extLst>
      <p:ext uri="{BB962C8B-B14F-4D97-AF65-F5344CB8AC3E}">
        <p14:creationId xmlns:p14="http://schemas.microsoft.com/office/powerpoint/2010/main" val="301366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Docker Quiz</a:t>
            </a:r>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87</a:t>
            </a:fld>
            <a:endParaRPr lang="en-US" dirty="0"/>
          </a:p>
        </p:txBody>
      </p:sp>
      <p:sp>
        <p:nvSpPr>
          <p:cNvPr id="8" name="Content Placeholder 2">
            <a:extLst>
              <a:ext uri="{FF2B5EF4-FFF2-40B4-BE49-F238E27FC236}">
                <a16:creationId xmlns:a16="http://schemas.microsoft.com/office/drawing/2014/main" id="{8FB321FA-E52C-D94C-9BD4-7673E7F9DF74}"/>
              </a:ext>
            </a:extLst>
          </p:cNvPr>
          <p:cNvSpPr txBox="1">
            <a:spLocks/>
          </p:cNvSpPr>
          <p:nvPr/>
        </p:nvSpPr>
        <p:spPr>
          <a:xfrm>
            <a:off x="363880" y="5660945"/>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3"/>
              </a:rPr>
              <a:t>https://github.wwt.com/pages/hullt/devnet-quizzes/docker-fundamentals/</a:t>
            </a:r>
            <a:endParaRPr lang="en-US" dirty="0"/>
          </a:p>
        </p:txBody>
      </p:sp>
      <p:grpSp>
        <p:nvGrpSpPr>
          <p:cNvPr id="7" name="Group 6">
            <a:extLst>
              <a:ext uri="{FF2B5EF4-FFF2-40B4-BE49-F238E27FC236}">
                <a16:creationId xmlns:a16="http://schemas.microsoft.com/office/drawing/2014/main" id="{10FBFCC8-B90C-4A47-ACDE-BFE24E6AE138}"/>
              </a:ext>
            </a:extLst>
          </p:cNvPr>
          <p:cNvGrpSpPr/>
          <p:nvPr/>
        </p:nvGrpSpPr>
        <p:grpSpPr>
          <a:xfrm>
            <a:off x="3428288" y="1394749"/>
            <a:ext cx="5182312" cy="4068502"/>
            <a:chOff x="3428288" y="1394749"/>
            <a:chExt cx="5182312" cy="4068502"/>
          </a:xfrm>
        </p:grpSpPr>
        <p:pic>
          <p:nvPicPr>
            <p:cNvPr id="10" name="Picture 9" descr="A picture containing building, man, front, sitting&#10;&#10;Description automatically generated">
              <a:extLst>
                <a:ext uri="{FF2B5EF4-FFF2-40B4-BE49-F238E27FC236}">
                  <a16:creationId xmlns:a16="http://schemas.microsoft.com/office/drawing/2014/main" id="{70321F9B-8052-3540-BE8F-C81CB76A3753}"/>
                </a:ext>
              </a:extLst>
            </p:cNvPr>
            <p:cNvPicPr>
              <a:picLocks noChangeAspect="1"/>
            </p:cNvPicPr>
            <p:nvPr/>
          </p:nvPicPr>
          <p:blipFill>
            <a:blip r:embed="rId4"/>
            <a:stretch>
              <a:fillRect/>
            </a:stretch>
          </p:blipFill>
          <p:spPr>
            <a:xfrm>
              <a:off x="3428288" y="1394749"/>
              <a:ext cx="5182312" cy="4068502"/>
            </a:xfrm>
            <a:prstGeom prst="rect">
              <a:avLst/>
            </a:prstGeom>
          </p:spPr>
        </p:pic>
        <p:pic>
          <p:nvPicPr>
            <p:cNvPr id="6" name="Picture 5" descr="A close up of a sign&#10;&#10;Description automatically generated">
              <a:extLst>
                <a:ext uri="{FF2B5EF4-FFF2-40B4-BE49-F238E27FC236}">
                  <a16:creationId xmlns:a16="http://schemas.microsoft.com/office/drawing/2014/main" id="{48563CBD-F027-9440-84B2-8F99AA06ABF7}"/>
                </a:ext>
              </a:extLst>
            </p:cNvPr>
            <p:cNvPicPr>
              <a:picLocks noChangeAspect="1"/>
            </p:cNvPicPr>
            <p:nvPr/>
          </p:nvPicPr>
          <p:blipFill>
            <a:blip r:embed="rId5"/>
            <a:stretch>
              <a:fillRect/>
            </a:stretch>
          </p:blipFill>
          <p:spPr>
            <a:xfrm rot="608778">
              <a:off x="7044199" y="3159057"/>
              <a:ext cx="302751" cy="474884"/>
            </a:xfrm>
            <a:prstGeom prst="rect">
              <a:avLst/>
            </a:prstGeom>
          </p:spPr>
        </p:pic>
      </p:grpSp>
    </p:spTree>
    <p:extLst>
      <p:ext uri="{BB962C8B-B14F-4D97-AF65-F5344CB8AC3E}">
        <p14:creationId xmlns:p14="http://schemas.microsoft.com/office/powerpoint/2010/main" val="32255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426B10-0364-A849-B3A4-1D0DA409155A}"/>
              </a:ext>
            </a:extLst>
          </p:cNvPr>
          <p:cNvSpPr>
            <a:spLocks noGrp="1"/>
          </p:cNvSpPr>
          <p:nvPr>
            <p:ph idx="1"/>
          </p:nvPr>
        </p:nvSpPr>
        <p:spPr/>
        <p:txBody>
          <a:bodyPr>
            <a:normAutofit lnSpcReduction="10000"/>
          </a:bodyPr>
          <a:lstStyle/>
          <a:p>
            <a:r>
              <a:rPr lang="en-US" dirty="0">
                <a:hlinkClick r:id="rId2"/>
              </a:rPr>
              <a:t>https://docs.docker.com/install</a:t>
            </a:r>
          </a:p>
          <a:p>
            <a:r>
              <a:rPr lang="en-US" dirty="0">
                <a:hlinkClick r:id="rId2"/>
              </a:rPr>
              <a:t>https://docs.docker.com/engine/docker-overview</a:t>
            </a:r>
          </a:p>
          <a:p>
            <a:r>
              <a:rPr lang="en-US" dirty="0">
                <a:hlinkClick r:id="rId2"/>
              </a:rPr>
              <a:t>https://docs.docker.com/engine/reference/builder</a:t>
            </a:r>
          </a:p>
          <a:p>
            <a:r>
              <a:rPr lang="en-US" dirty="0">
                <a:hlinkClick r:id="rId2"/>
              </a:rPr>
              <a:t>https://docs.docker.com/engine/reference/commandline</a:t>
            </a:r>
          </a:p>
          <a:p>
            <a:r>
              <a:rPr lang="en-US" dirty="0">
                <a:hlinkClick r:id="rId2"/>
              </a:rPr>
              <a:t>https://docs.docker.com/network/</a:t>
            </a:r>
          </a:p>
          <a:p>
            <a:r>
              <a:rPr lang="en-US" dirty="0">
                <a:hlinkClick r:id="rId2"/>
              </a:rPr>
              <a:t>https://docs.docker.com/compose</a:t>
            </a:r>
          </a:p>
          <a:p>
            <a:r>
              <a:rPr lang="en-US" dirty="0">
                <a:hlinkClick r:id="rId2"/>
              </a:rPr>
              <a:t>https://en.wikipedia.org/wiki/Docker_%28software%29</a:t>
            </a:r>
            <a:endParaRPr lang="en-US" dirty="0"/>
          </a:p>
          <a:p>
            <a:r>
              <a:rPr lang="en-US" dirty="0">
                <a:hlinkClick r:id="rId3"/>
              </a:rPr>
              <a:t>https://en.wikipedia.org/wiki/OS-level_virtualization</a:t>
            </a:r>
            <a:endParaRPr lang="en-US" dirty="0"/>
          </a:p>
          <a:p>
            <a:r>
              <a:rPr lang="en-US" dirty="0">
                <a:hlinkClick r:id="rId4"/>
              </a:rPr>
              <a:t>https://diveintodocker.com</a:t>
            </a:r>
            <a:r>
              <a:rPr lang="en-US" dirty="0"/>
              <a:t> – paid instructional course</a:t>
            </a:r>
          </a:p>
          <a:p>
            <a:pPr marL="0" indent="0">
              <a:buNone/>
            </a:pPr>
            <a:endParaRPr lang="en-US" dirty="0"/>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88</a:t>
            </a:fld>
            <a:endParaRPr lang="en-US" dirty="0"/>
          </a:p>
        </p:txBody>
      </p:sp>
    </p:spTree>
    <p:extLst>
      <p:ext uri="{BB962C8B-B14F-4D97-AF65-F5344CB8AC3E}">
        <p14:creationId xmlns:p14="http://schemas.microsoft.com/office/powerpoint/2010/main" val="360830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3"/>
          <a:stretch>
            <a:fillRect/>
          </a:stretch>
        </p:blipFill>
        <p:spPr>
          <a:xfrm>
            <a:off x="4202610" y="1817365"/>
            <a:ext cx="3786779" cy="3223270"/>
          </a:xfrm>
          <a:prstGeom prst="rect">
            <a:avLst/>
          </a:prstGeom>
        </p:spPr>
      </p:pic>
    </p:spTree>
    <p:extLst>
      <p:ext uri="{BB962C8B-B14F-4D97-AF65-F5344CB8AC3E}">
        <p14:creationId xmlns:p14="http://schemas.microsoft.com/office/powerpoint/2010/main" val="375966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5EF5D-650C-3B40-B094-703A11E3F8C3}"/>
              </a:ext>
            </a:extLst>
          </p:cNvPr>
          <p:cNvSpPr>
            <a:spLocks noGrp="1"/>
          </p:cNvSpPr>
          <p:nvPr>
            <p:ph type="title"/>
          </p:nvPr>
        </p:nvSpPr>
        <p:spPr/>
        <p:txBody>
          <a:bodyPr/>
          <a:lstStyle/>
          <a:p>
            <a:r>
              <a:rPr lang="en-US" dirty="0"/>
              <a:t>Wins for Docker</a:t>
            </a:r>
          </a:p>
        </p:txBody>
      </p:sp>
      <p:sp>
        <p:nvSpPr>
          <p:cNvPr id="3" name="Content Placeholder 2">
            <a:extLst>
              <a:ext uri="{FF2B5EF4-FFF2-40B4-BE49-F238E27FC236}">
                <a16:creationId xmlns:a16="http://schemas.microsoft.com/office/drawing/2014/main" id="{91181CF1-43F9-8548-A8F2-800FED322344}"/>
              </a:ext>
            </a:extLst>
          </p:cNvPr>
          <p:cNvSpPr>
            <a:spLocks noGrp="1"/>
          </p:cNvSpPr>
          <p:nvPr>
            <p:ph idx="1"/>
          </p:nvPr>
        </p:nvSpPr>
        <p:spPr/>
        <p:txBody>
          <a:bodyPr/>
          <a:lstStyle/>
          <a:p>
            <a:r>
              <a:rPr lang="en-US" dirty="0"/>
              <a:t>Standardized developer environments</a:t>
            </a:r>
          </a:p>
          <a:p>
            <a:r>
              <a:rPr lang="en-US" dirty="0"/>
              <a:t>Distributed, especially multi-cloud, environments</a:t>
            </a:r>
          </a:p>
          <a:p>
            <a:r>
              <a:rPr lang="en-US" dirty="0"/>
              <a:t>Micro-services architectures</a:t>
            </a:r>
          </a:p>
          <a:p>
            <a:r>
              <a:rPr lang="en-US" dirty="0"/>
              <a:t>Cross-OS tool usage</a:t>
            </a:r>
          </a:p>
          <a:p>
            <a:endParaRPr lang="en-US" dirty="0"/>
          </a:p>
          <a:p>
            <a:endParaRPr lang="en-US" dirty="0"/>
          </a:p>
        </p:txBody>
      </p:sp>
      <p:sp>
        <p:nvSpPr>
          <p:cNvPr id="4" name="Date Placeholder 3">
            <a:extLst>
              <a:ext uri="{FF2B5EF4-FFF2-40B4-BE49-F238E27FC236}">
                <a16:creationId xmlns:a16="http://schemas.microsoft.com/office/drawing/2014/main" id="{A572C709-5B1F-6540-8ECD-73AAE5087C80}"/>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E65C7D5A-2E3F-904F-A276-7A4CCABE3AC5}"/>
              </a:ext>
            </a:extLst>
          </p:cNvPr>
          <p:cNvSpPr>
            <a:spLocks noGrp="1"/>
          </p:cNvSpPr>
          <p:nvPr>
            <p:ph type="sldNum" sz="quarter" idx="12"/>
          </p:nvPr>
        </p:nvSpPr>
        <p:spPr/>
        <p:txBody>
          <a:bodyPr/>
          <a:lstStyle/>
          <a:p>
            <a:fld id="{A44B02FA-DD2D-1844-AE35-8B2EAB0CF4EF}" type="slidenum">
              <a:rPr lang="en-US" smtClean="0"/>
              <a:pPr/>
              <a:t>9</a:t>
            </a:fld>
            <a:endParaRPr lang="en-US" dirty="0"/>
          </a:p>
        </p:txBody>
      </p:sp>
      <p:cxnSp>
        <p:nvCxnSpPr>
          <p:cNvPr id="140" name="Straight Connector 139">
            <a:extLst>
              <a:ext uri="{FF2B5EF4-FFF2-40B4-BE49-F238E27FC236}">
                <a16:creationId xmlns:a16="http://schemas.microsoft.com/office/drawing/2014/main" id="{161CB397-3FEE-6149-976E-45F8908D8626}"/>
              </a:ext>
            </a:extLst>
          </p:cNvPr>
          <p:cNvCxnSpPr>
            <a:cxnSpLocks/>
          </p:cNvCxnSpPr>
          <p:nvPr/>
        </p:nvCxnSpPr>
        <p:spPr>
          <a:xfrm>
            <a:off x="4397981" y="5100422"/>
            <a:ext cx="420314" cy="37979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1" name="Cloud 140">
            <a:extLst>
              <a:ext uri="{FF2B5EF4-FFF2-40B4-BE49-F238E27FC236}">
                <a16:creationId xmlns:a16="http://schemas.microsoft.com/office/drawing/2014/main" id="{918611B8-64B7-B64F-9919-002ED4E4414A}"/>
              </a:ext>
            </a:extLst>
          </p:cNvPr>
          <p:cNvSpPr/>
          <p:nvPr/>
        </p:nvSpPr>
        <p:spPr>
          <a:xfrm>
            <a:off x="4360901" y="5183128"/>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Cloud 141">
            <a:extLst>
              <a:ext uri="{FF2B5EF4-FFF2-40B4-BE49-F238E27FC236}">
                <a16:creationId xmlns:a16="http://schemas.microsoft.com/office/drawing/2014/main" id="{C3A3AF0F-CA05-B841-8AC0-7B6173ADF023}"/>
              </a:ext>
            </a:extLst>
          </p:cNvPr>
          <p:cNvSpPr/>
          <p:nvPr/>
        </p:nvSpPr>
        <p:spPr>
          <a:xfrm>
            <a:off x="3113052" y="4160019"/>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349F08C2-B0CB-3643-8983-BF9D1F259431}"/>
              </a:ext>
            </a:extLst>
          </p:cNvPr>
          <p:cNvGrpSpPr/>
          <p:nvPr/>
        </p:nvGrpSpPr>
        <p:grpSpPr>
          <a:xfrm>
            <a:off x="3455246" y="4246540"/>
            <a:ext cx="949126" cy="895235"/>
            <a:chOff x="408464" y="3872276"/>
            <a:chExt cx="2636443" cy="2486746"/>
          </a:xfrm>
        </p:grpSpPr>
        <p:sp>
          <p:nvSpPr>
            <p:cNvPr id="144" name="Rectangle 143">
              <a:extLst>
                <a:ext uri="{FF2B5EF4-FFF2-40B4-BE49-F238E27FC236}">
                  <a16:creationId xmlns:a16="http://schemas.microsoft.com/office/drawing/2014/main" id="{4549041A-D073-1E4A-9C4D-1CFBC5FBAE94}"/>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Picture 144" descr="A close up of a sign&#10;&#10;Description automatically generated">
              <a:extLst>
                <a:ext uri="{FF2B5EF4-FFF2-40B4-BE49-F238E27FC236}">
                  <a16:creationId xmlns:a16="http://schemas.microsoft.com/office/drawing/2014/main" id="{1C318A0A-EC55-974A-BFEF-2E6E2D7746AD}"/>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6" name="Group 145">
            <a:extLst>
              <a:ext uri="{FF2B5EF4-FFF2-40B4-BE49-F238E27FC236}">
                <a16:creationId xmlns:a16="http://schemas.microsoft.com/office/drawing/2014/main" id="{6754272B-2700-0649-8132-5EF8D577F8ED}"/>
              </a:ext>
            </a:extLst>
          </p:cNvPr>
          <p:cNvGrpSpPr/>
          <p:nvPr/>
        </p:nvGrpSpPr>
        <p:grpSpPr>
          <a:xfrm>
            <a:off x="211694" y="3872276"/>
            <a:ext cx="2636443" cy="2486746"/>
            <a:chOff x="408464" y="3872276"/>
            <a:chExt cx="2636443" cy="2486746"/>
          </a:xfrm>
        </p:grpSpPr>
        <p:sp>
          <p:nvSpPr>
            <p:cNvPr id="147" name="Rectangle 146">
              <a:extLst>
                <a:ext uri="{FF2B5EF4-FFF2-40B4-BE49-F238E27FC236}">
                  <a16:creationId xmlns:a16="http://schemas.microsoft.com/office/drawing/2014/main" id="{2C8F863B-639C-B048-B493-5374C1383000}"/>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descr="A close up of a sign&#10;&#10;Description automatically generated">
              <a:extLst>
                <a:ext uri="{FF2B5EF4-FFF2-40B4-BE49-F238E27FC236}">
                  <a16:creationId xmlns:a16="http://schemas.microsoft.com/office/drawing/2014/main" id="{7B6111C1-4052-DC44-8D96-42FA102866FC}"/>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9" name="Group 148">
            <a:extLst>
              <a:ext uri="{FF2B5EF4-FFF2-40B4-BE49-F238E27FC236}">
                <a16:creationId xmlns:a16="http://schemas.microsoft.com/office/drawing/2014/main" id="{AB0A6948-8610-9F44-B781-7C7B06B0D787}"/>
              </a:ext>
            </a:extLst>
          </p:cNvPr>
          <p:cNvGrpSpPr/>
          <p:nvPr/>
        </p:nvGrpSpPr>
        <p:grpSpPr>
          <a:xfrm>
            <a:off x="958227" y="4835481"/>
            <a:ext cx="1476374" cy="901701"/>
            <a:chOff x="1154997" y="4835481"/>
            <a:chExt cx="1476374" cy="901701"/>
          </a:xfrm>
        </p:grpSpPr>
        <p:sp>
          <p:nvSpPr>
            <p:cNvPr id="150" name="Rectangle 149">
              <a:extLst>
                <a:ext uri="{FF2B5EF4-FFF2-40B4-BE49-F238E27FC236}">
                  <a16:creationId xmlns:a16="http://schemas.microsoft.com/office/drawing/2014/main" id="{3A686DEA-9858-3042-A658-363F278E0C59}"/>
                </a:ext>
              </a:extLst>
            </p:cNvPr>
            <p:cNvSpPr/>
            <p:nvPr/>
          </p:nvSpPr>
          <p:spPr>
            <a:xfrm>
              <a:off x="1154998" y="4835482"/>
              <a:ext cx="1476373" cy="9017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2"/>
                  </a:solidFill>
                </a:rPr>
                <a:t>for</a:t>
              </a:r>
              <a:r>
                <a:rPr lang="en-US" sz="1400" dirty="0"/>
                <a:t> </a:t>
              </a:r>
              <a:r>
                <a:rPr lang="en-US" sz="1400" dirty="0">
                  <a:solidFill>
                    <a:schemeClr val="bg1"/>
                  </a:solidFill>
                </a:rPr>
                <a:t>x</a:t>
              </a:r>
              <a:r>
                <a:rPr lang="en-US" sz="1400" dirty="0"/>
                <a:t> </a:t>
              </a:r>
              <a:r>
                <a:rPr lang="en-US" sz="1400" dirty="0">
                  <a:solidFill>
                    <a:srgbClr val="00B0F0"/>
                  </a:solidFill>
                </a:rPr>
                <a:t>in</a:t>
              </a:r>
              <a:r>
                <a:rPr lang="en-US" sz="1400" dirty="0"/>
                <a:t> </a:t>
              </a:r>
              <a:r>
                <a:rPr lang="en-US" sz="1400" dirty="0">
                  <a:solidFill>
                    <a:schemeClr val="accent6"/>
                  </a:solidFill>
                </a:rPr>
                <a:t>range(</a:t>
              </a:r>
              <a:r>
                <a:rPr lang="en-US" sz="1400" dirty="0">
                  <a:solidFill>
                    <a:schemeClr val="bg1"/>
                  </a:solidFill>
                </a:rPr>
                <a:t>3</a:t>
              </a:r>
              <a:r>
                <a:rPr lang="en-US" sz="1400" dirty="0">
                  <a:solidFill>
                    <a:schemeClr val="accent6"/>
                  </a:solidFill>
                </a:rPr>
                <a:t>)</a:t>
              </a:r>
              <a:r>
                <a:rPr lang="en-US" sz="1400" dirty="0">
                  <a:solidFill>
                    <a:schemeClr val="bg1"/>
                  </a:solidFill>
                </a:rPr>
                <a:t>:</a:t>
              </a:r>
            </a:p>
            <a:p>
              <a:pPr algn="ctr"/>
              <a:r>
                <a:rPr lang="en-US" sz="1400" dirty="0"/>
                <a:t>  </a:t>
              </a:r>
              <a:r>
                <a:rPr lang="en-US" sz="1400" dirty="0">
                  <a:solidFill>
                    <a:schemeClr val="accent6"/>
                  </a:solidFill>
                </a:rPr>
                <a:t>print(</a:t>
              </a:r>
              <a:r>
                <a:rPr lang="en-US" sz="1400" dirty="0">
                  <a:solidFill>
                    <a:schemeClr val="bg1"/>
                  </a:solidFill>
                </a:rPr>
                <a:t>x</a:t>
              </a:r>
              <a:r>
                <a:rPr lang="en-US" sz="1400" dirty="0">
                  <a:solidFill>
                    <a:schemeClr val="accent6"/>
                  </a:solidFill>
                </a:rPr>
                <a:t>)</a:t>
              </a:r>
            </a:p>
          </p:txBody>
        </p:sp>
        <p:sp>
          <p:nvSpPr>
            <p:cNvPr id="151" name="Rectangle 150">
              <a:extLst>
                <a:ext uri="{FF2B5EF4-FFF2-40B4-BE49-F238E27FC236}">
                  <a16:creationId xmlns:a16="http://schemas.microsoft.com/office/drawing/2014/main" id="{CA5581F4-B00C-074A-879C-0F09F2220FAF}"/>
                </a:ext>
              </a:extLst>
            </p:cNvPr>
            <p:cNvSpPr/>
            <p:nvPr/>
          </p:nvSpPr>
          <p:spPr>
            <a:xfrm flipV="1">
              <a:off x="1154997" y="4835481"/>
              <a:ext cx="1476373" cy="18991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F1CB2AC2-0B00-9B4E-AEAB-1107059E5999}"/>
                </a:ext>
              </a:extLst>
            </p:cNvPr>
            <p:cNvSpPr/>
            <p:nvPr/>
          </p:nvSpPr>
          <p:spPr>
            <a:xfrm>
              <a:off x="1203417" y="4895515"/>
              <a:ext cx="69850" cy="6985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802191B9-A9D7-8346-8AD9-2DF2F307B01B}"/>
                </a:ext>
              </a:extLst>
            </p:cNvPr>
            <p:cNvSpPr/>
            <p:nvPr/>
          </p:nvSpPr>
          <p:spPr>
            <a:xfrm>
              <a:off x="1321686" y="4897314"/>
              <a:ext cx="69850" cy="6985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34942296-9596-1A4A-A894-F86ABE64D776}"/>
                </a:ext>
              </a:extLst>
            </p:cNvPr>
            <p:cNvSpPr/>
            <p:nvPr/>
          </p:nvSpPr>
          <p:spPr>
            <a:xfrm>
              <a:off x="1436781" y="4895515"/>
              <a:ext cx="69850" cy="6985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5" name="Picture 154" descr="A picture containing clock&#10;&#10;Description automatically generated">
            <a:extLst>
              <a:ext uri="{FF2B5EF4-FFF2-40B4-BE49-F238E27FC236}">
                <a16:creationId xmlns:a16="http://schemas.microsoft.com/office/drawing/2014/main" id="{24766F4C-19E6-3546-BE9C-19823F938132}"/>
              </a:ext>
            </a:extLst>
          </p:cNvPr>
          <p:cNvPicPr>
            <a:picLocks noChangeAspect="1"/>
          </p:cNvPicPr>
          <p:nvPr/>
        </p:nvPicPr>
        <p:blipFill>
          <a:blip r:embed="rId4"/>
          <a:stretch>
            <a:fillRect/>
          </a:stretch>
        </p:blipFill>
        <p:spPr>
          <a:xfrm>
            <a:off x="331601" y="4336816"/>
            <a:ext cx="901701" cy="901701"/>
          </a:xfrm>
          <a:prstGeom prst="rect">
            <a:avLst/>
          </a:prstGeom>
        </p:spPr>
      </p:pic>
      <p:pic>
        <p:nvPicPr>
          <p:cNvPr id="156" name="Picture 155" descr="A close up of a logo&#10;&#10;Description automatically generated">
            <a:extLst>
              <a:ext uri="{FF2B5EF4-FFF2-40B4-BE49-F238E27FC236}">
                <a16:creationId xmlns:a16="http://schemas.microsoft.com/office/drawing/2014/main" id="{EA581F75-7CAE-C947-9E3B-1AC22C18B4E5}"/>
              </a:ext>
            </a:extLst>
          </p:cNvPr>
          <p:cNvPicPr>
            <a:picLocks noChangeAspect="1"/>
          </p:cNvPicPr>
          <p:nvPr/>
        </p:nvPicPr>
        <p:blipFill>
          <a:blip r:embed="rId5"/>
          <a:stretch>
            <a:fillRect/>
          </a:stretch>
        </p:blipFill>
        <p:spPr>
          <a:xfrm flipH="1">
            <a:off x="1922515" y="4346006"/>
            <a:ext cx="874962" cy="772288"/>
          </a:xfrm>
          <a:prstGeom prst="rect">
            <a:avLst/>
          </a:prstGeom>
        </p:spPr>
      </p:pic>
      <p:pic>
        <p:nvPicPr>
          <p:cNvPr id="157" name="Picture 156" descr="A close up of a sign&#10;&#10;Description automatically generated">
            <a:extLst>
              <a:ext uri="{FF2B5EF4-FFF2-40B4-BE49-F238E27FC236}">
                <a16:creationId xmlns:a16="http://schemas.microsoft.com/office/drawing/2014/main" id="{AA9F4D46-4982-1A4D-A4CA-F4D6A505BD53}"/>
              </a:ext>
            </a:extLst>
          </p:cNvPr>
          <p:cNvPicPr>
            <a:picLocks noChangeAspect="1"/>
          </p:cNvPicPr>
          <p:nvPr/>
        </p:nvPicPr>
        <p:blipFill>
          <a:blip r:embed="rId6"/>
          <a:stretch>
            <a:fillRect/>
          </a:stretch>
        </p:blipFill>
        <p:spPr>
          <a:xfrm>
            <a:off x="360864" y="5275713"/>
            <a:ext cx="900556" cy="1043501"/>
          </a:xfrm>
          <a:prstGeom prst="rect">
            <a:avLst/>
          </a:prstGeom>
        </p:spPr>
      </p:pic>
      <p:pic>
        <p:nvPicPr>
          <p:cNvPr id="158" name="Picture 157" descr="A close up of a sign&#10;&#10;Description automatically generated">
            <a:extLst>
              <a:ext uri="{FF2B5EF4-FFF2-40B4-BE49-F238E27FC236}">
                <a16:creationId xmlns:a16="http://schemas.microsoft.com/office/drawing/2014/main" id="{ADF2E209-B954-2A48-A945-04000C4D33BF}"/>
              </a:ext>
            </a:extLst>
          </p:cNvPr>
          <p:cNvPicPr>
            <a:picLocks noChangeAspect="1"/>
          </p:cNvPicPr>
          <p:nvPr/>
        </p:nvPicPr>
        <p:blipFill>
          <a:blip r:embed="rId7"/>
          <a:stretch>
            <a:fillRect/>
          </a:stretch>
        </p:blipFill>
        <p:spPr>
          <a:xfrm>
            <a:off x="1952591" y="5376629"/>
            <a:ext cx="742032" cy="838981"/>
          </a:xfrm>
          <a:prstGeom prst="rect">
            <a:avLst/>
          </a:prstGeom>
        </p:spPr>
      </p:pic>
      <p:pic>
        <p:nvPicPr>
          <p:cNvPr id="159" name="Picture 158" descr="A close up of a sign&#10;&#10;Description automatically generated">
            <a:extLst>
              <a:ext uri="{FF2B5EF4-FFF2-40B4-BE49-F238E27FC236}">
                <a16:creationId xmlns:a16="http://schemas.microsoft.com/office/drawing/2014/main" id="{E55C5028-5D16-0841-82EE-326F9618B70F}"/>
              </a:ext>
            </a:extLst>
          </p:cNvPr>
          <p:cNvPicPr>
            <a:picLocks noChangeAspect="1"/>
          </p:cNvPicPr>
          <p:nvPr/>
        </p:nvPicPr>
        <p:blipFill>
          <a:blip r:embed="rId8"/>
          <a:stretch>
            <a:fillRect/>
          </a:stretch>
        </p:blipFill>
        <p:spPr>
          <a:xfrm>
            <a:off x="3677662" y="4437326"/>
            <a:ext cx="612361" cy="612361"/>
          </a:xfrm>
          <a:prstGeom prst="rect">
            <a:avLst/>
          </a:prstGeom>
        </p:spPr>
      </p:pic>
      <p:grpSp>
        <p:nvGrpSpPr>
          <p:cNvPr id="160" name="Group 159">
            <a:extLst>
              <a:ext uri="{FF2B5EF4-FFF2-40B4-BE49-F238E27FC236}">
                <a16:creationId xmlns:a16="http://schemas.microsoft.com/office/drawing/2014/main" id="{7FEF1538-DD88-6E47-AD4B-EEA989CC49DE}"/>
              </a:ext>
            </a:extLst>
          </p:cNvPr>
          <p:cNvGrpSpPr/>
          <p:nvPr/>
        </p:nvGrpSpPr>
        <p:grpSpPr>
          <a:xfrm>
            <a:off x="6258519" y="3940601"/>
            <a:ext cx="1308484" cy="957330"/>
            <a:chOff x="7023493" y="4219768"/>
            <a:chExt cx="1308484" cy="957330"/>
          </a:xfrm>
        </p:grpSpPr>
        <p:sp>
          <p:nvSpPr>
            <p:cNvPr id="161" name="Rectangle 160">
              <a:extLst>
                <a:ext uri="{FF2B5EF4-FFF2-40B4-BE49-F238E27FC236}">
                  <a16:creationId xmlns:a16="http://schemas.microsoft.com/office/drawing/2014/main" id="{9BA2A4A6-62A3-D641-B7AF-0067683A7487}"/>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Picture 161" descr="A close up of a sign&#10;&#10;Description automatically generated">
              <a:extLst>
                <a:ext uri="{FF2B5EF4-FFF2-40B4-BE49-F238E27FC236}">
                  <a16:creationId xmlns:a16="http://schemas.microsoft.com/office/drawing/2014/main" id="{E27FD531-EE8E-9449-A6E7-91CDB42D469F}"/>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3" name="Group 162">
            <a:extLst>
              <a:ext uri="{FF2B5EF4-FFF2-40B4-BE49-F238E27FC236}">
                <a16:creationId xmlns:a16="http://schemas.microsoft.com/office/drawing/2014/main" id="{838A5F12-C1F2-4049-B2CF-E1DF6E0C5624}"/>
              </a:ext>
            </a:extLst>
          </p:cNvPr>
          <p:cNvGrpSpPr/>
          <p:nvPr/>
        </p:nvGrpSpPr>
        <p:grpSpPr>
          <a:xfrm>
            <a:off x="7657587" y="3935941"/>
            <a:ext cx="1308484" cy="957330"/>
            <a:chOff x="7023493" y="4219768"/>
            <a:chExt cx="1308484" cy="957330"/>
          </a:xfrm>
        </p:grpSpPr>
        <p:sp>
          <p:nvSpPr>
            <p:cNvPr id="164" name="Rectangle 163">
              <a:extLst>
                <a:ext uri="{FF2B5EF4-FFF2-40B4-BE49-F238E27FC236}">
                  <a16:creationId xmlns:a16="http://schemas.microsoft.com/office/drawing/2014/main" id="{0B57701B-C673-2947-BC4A-456E59E0C0F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5" name="Picture 164" descr="A close up of a sign&#10;&#10;Description automatically generated">
              <a:extLst>
                <a:ext uri="{FF2B5EF4-FFF2-40B4-BE49-F238E27FC236}">
                  <a16:creationId xmlns:a16="http://schemas.microsoft.com/office/drawing/2014/main" id="{39D0D5EB-021E-2C4D-ABF1-7B60B493C768}"/>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6" name="Group 165">
            <a:extLst>
              <a:ext uri="{FF2B5EF4-FFF2-40B4-BE49-F238E27FC236}">
                <a16:creationId xmlns:a16="http://schemas.microsoft.com/office/drawing/2014/main" id="{18CB5F0D-5D3D-D04A-84F7-F1F43B2B99AA}"/>
              </a:ext>
            </a:extLst>
          </p:cNvPr>
          <p:cNvGrpSpPr/>
          <p:nvPr/>
        </p:nvGrpSpPr>
        <p:grpSpPr>
          <a:xfrm>
            <a:off x="6258518" y="4797048"/>
            <a:ext cx="1308484" cy="957330"/>
            <a:chOff x="7023493" y="4219768"/>
            <a:chExt cx="1308484" cy="957330"/>
          </a:xfrm>
        </p:grpSpPr>
        <p:sp>
          <p:nvSpPr>
            <p:cNvPr id="167" name="Rectangle 166">
              <a:extLst>
                <a:ext uri="{FF2B5EF4-FFF2-40B4-BE49-F238E27FC236}">
                  <a16:creationId xmlns:a16="http://schemas.microsoft.com/office/drawing/2014/main" id="{CDBA8D40-4871-7243-8CD1-9EE0A37B4125}"/>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Picture 167" descr="A close up of a sign&#10;&#10;Description automatically generated">
              <a:extLst>
                <a:ext uri="{FF2B5EF4-FFF2-40B4-BE49-F238E27FC236}">
                  <a16:creationId xmlns:a16="http://schemas.microsoft.com/office/drawing/2014/main" id="{A96D3990-F278-104F-9422-F08B9C6A94FA}"/>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9" name="Group 168">
            <a:extLst>
              <a:ext uri="{FF2B5EF4-FFF2-40B4-BE49-F238E27FC236}">
                <a16:creationId xmlns:a16="http://schemas.microsoft.com/office/drawing/2014/main" id="{0A6F56C0-C275-D648-A829-7B996EC1B1E6}"/>
              </a:ext>
            </a:extLst>
          </p:cNvPr>
          <p:cNvGrpSpPr/>
          <p:nvPr/>
        </p:nvGrpSpPr>
        <p:grpSpPr>
          <a:xfrm>
            <a:off x="7662364" y="4790264"/>
            <a:ext cx="1308484" cy="957330"/>
            <a:chOff x="7023493" y="4219768"/>
            <a:chExt cx="1308484" cy="957330"/>
          </a:xfrm>
        </p:grpSpPr>
        <p:sp>
          <p:nvSpPr>
            <p:cNvPr id="170" name="Rectangle 169">
              <a:extLst>
                <a:ext uri="{FF2B5EF4-FFF2-40B4-BE49-F238E27FC236}">
                  <a16:creationId xmlns:a16="http://schemas.microsoft.com/office/drawing/2014/main" id="{AE165A35-913F-1445-8ACE-C33B1670799C}"/>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1" name="Picture 170" descr="A close up of a sign&#10;&#10;Description automatically generated">
              <a:extLst>
                <a:ext uri="{FF2B5EF4-FFF2-40B4-BE49-F238E27FC236}">
                  <a16:creationId xmlns:a16="http://schemas.microsoft.com/office/drawing/2014/main" id="{4D4D9D44-BCCF-F14A-AA6F-9C5BA763FD87}"/>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2" name="Group 171">
            <a:extLst>
              <a:ext uri="{FF2B5EF4-FFF2-40B4-BE49-F238E27FC236}">
                <a16:creationId xmlns:a16="http://schemas.microsoft.com/office/drawing/2014/main" id="{300B5ACD-F71A-4846-8F9E-36CF67F7CA94}"/>
              </a:ext>
            </a:extLst>
          </p:cNvPr>
          <p:cNvGrpSpPr/>
          <p:nvPr/>
        </p:nvGrpSpPr>
        <p:grpSpPr>
          <a:xfrm>
            <a:off x="6258518" y="5653495"/>
            <a:ext cx="1308484" cy="957330"/>
            <a:chOff x="7023493" y="4219768"/>
            <a:chExt cx="1308484" cy="957330"/>
          </a:xfrm>
        </p:grpSpPr>
        <p:sp>
          <p:nvSpPr>
            <p:cNvPr id="173" name="Rectangle 172">
              <a:extLst>
                <a:ext uri="{FF2B5EF4-FFF2-40B4-BE49-F238E27FC236}">
                  <a16:creationId xmlns:a16="http://schemas.microsoft.com/office/drawing/2014/main" id="{EFBCC533-F104-D245-804A-8BF70478EF74}"/>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 name="Picture 173" descr="A close up of a sign&#10;&#10;Description automatically generated">
              <a:extLst>
                <a:ext uri="{FF2B5EF4-FFF2-40B4-BE49-F238E27FC236}">
                  <a16:creationId xmlns:a16="http://schemas.microsoft.com/office/drawing/2014/main" id="{30101248-E421-D544-B413-CA57FBC416E0}"/>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5" name="Group 174">
            <a:extLst>
              <a:ext uri="{FF2B5EF4-FFF2-40B4-BE49-F238E27FC236}">
                <a16:creationId xmlns:a16="http://schemas.microsoft.com/office/drawing/2014/main" id="{53380860-CECA-2746-8E8A-637248B79A08}"/>
              </a:ext>
            </a:extLst>
          </p:cNvPr>
          <p:cNvGrpSpPr/>
          <p:nvPr/>
        </p:nvGrpSpPr>
        <p:grpSpPr>
          <a:xfrm>
            <a:off x="7657586" y="5653495"/>
            <a:ext cx="1308484" cy="957330"/>
            <a:chOff x="7023493" y="4219768"/>
            <a:chExt cx="1308484" cy="957330"/>
          </a:xfrm>
        </p:grpSpPr>
        <p:sp>
          <p:nvSpPr>
            <p:cNvPr id="176" name="Rectangle 175">
              <a:extLst>
                <a:ext uri="{FF2B5EF4-FFF2-40B4-BE49-F238E27FC236}">
                  <a16:creationId xmlns:a16="http://schemas.microsoft.com/office/drawing/2014/main" id="{BBA466BE-EB49-BA43-9D95-36F338ABACA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7" name="Picture 176" descr="A close up of a sign&#10;&#10;Description automatically generated">
              <a:extLst>
                <a:ext uri="{FF2B5EF4-FFF2-40B4-BE49-F238E27FC236}">
                  <a16:creationId xmlns:a16="http://schemas.microsoft.com/office/drawing/2014/main" id="{6D658DF5-4FE4-EF4C-9219-625C4A52A473}"/>
                </a:ext>
              </a:extLst>
            </p:cNvPr>
            <p:cNvPicPr>
              <a:picLocks noChangeAspect="1"/>
            </p:cNvPicPr>
            <p:nvPr/>
          </p:nvPicPr>
          <p:blipFill>
            <a:blip r:embed="rId3"/>
            <a:stretch>
              <a:fillRect/>
            </a:stretch>
          </p:blipFill>
          <p:spPr>
            <a:xfrm>
              <a:off x="7456571" y="4219768"/>
              <a:ext cx="442327" cy="317001"/>
            </a:xfrm>
            <a:prstGeom prst="rect">
              <a:avLst/>
            </a:prstGeom>
          </p:spPr>
        </p:pic>
      </p:grpSp>
      <p:sp>
        <p:nvSpPr>
          <p:cNvPr id="178" name="Rectangle 177">
            <a:extLst>
              <a:ext uri="{FF2B5EF4-FFF2-40B4-BE49-F238E27FC236}">
                <a16:creationId xmlns:a16="http://schemas.microsoft.com/office/drawing/2014/main" id="{61BFF5A8-537F-7C4F-9934-EDE6E84AE569}"/>
              </a:ext>
            </a:extLst>
          </p:cNvPr>
          <p:cNvSpPr/>
          <p:nvPr/>
        </p:nvSpPr>
        <p:spPr>
          <a:xfrm>
            <a:off x="7075760" y="4520520"/>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79" name="Rectangle 178">
            <a:extLst>
              <a:ext uri="{FF2B5EF4-FFF2-40B4-BE49-F238E27FC236}">
                <a16:creationId xmlns:a16="http://schemas.microsoft.com/office/drawing/2014/main" id="{E40D3F8E-85A2-F941-A794-5CE9659282B1}"/>
              </a:ext>
            </a:extLst>
          </p:cNvPr>
          <p:cNvSpPr/>
          <p:nvPr/>
        </p:nvSpPr>
        <p:spPr>
          <a:xfrm>
            <a:off x="7075759" y="5105603"/>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0" name="Rectangle 179">
            <a:extLst>
              <a:ext uri="{FF2B5EF4-FFF2-40B4-BE49-F238E27FC236}">
                <a16:creationId xmlns:a16="http://schemas.microsoft.com/office/drawing/2014/main" id="{88A6E40C-53A4-F744-9486-1B3157F00E9C}"/>
              </a:ext>
            </a:extLst>
          </p:cNvPr>
          <p:cNvSpPr/>
          <p:nvPr/>
        </p:nvSpPr>
        <p:spPr>
          <a:xfrm>
            <a:off x="7075759" y="5698998"/>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sp>
        <p:nvSpPr>
          <p:cNvPr id="181" name="Rectangle 180">
            <a:extLst>
              <a:ext uri="{FF2B5EF4-FFF2-40B4-BE49-F238E27FC236}">
                <a16:creationId xmlns:a16="http://schemas.microsoft.com/office/drawing/2014/main" id="{D357B442-33B9-2647-8019-690F590DF6C6}"/>
              </a:ext>
            </a:extLst>
          </p:cNvPr>
          <p:cNvSpPr/>
          <p:nvPr/>
        </p:nvSpPr>
        <p:spPr>
          <a:xfrm>
            <a:off x="7790875" y="4255415"/>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82" name="Rectangle 181">
            <a:extLst>
              <a:ext uri="{FF2B5EF4-FFF2-40B4-BE49-F238E27FC236}">
                <a16:creationId xmlns:a16="http://schemas.microsoft.com/office/drawing/2014/main" id="{37A8D410-757D-174F-900A-EACEDCA91546}"/>
              </a:ext>
            </a:extLst>
          </p:cNvPr>
          <p:cNvSpPr/>
          <p:nvPr/>
        </p:nvSpPr>
        <p:spPr>
          <a:xfrm>
            <a:off x="7790875" y="5114049"/>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3" name="Rectangle 182">
            <a:extLst>
              <a:ext uri="{FF2B5EF4-FFF2-40B4-BE49-F238E27FC236}">
                <a16:creationId xmlns:a16="http://schemas.microsoft.com/office/drawing/2014/main" id="{300E1694-2F83-8C49-8891-BEE04866BE76}"/>
              </a:ext>
            </a:extLst>
          </p:cNvPr>
          <p:cNvSpPr/>
          <p:nvPr/>
        </p:nvSpPr>
        <p:spPr>
          <a:xfrm>
            <a:off x="7790875" y="5983599"/>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pic>
        <p:nvPicPr>
          <p:cNvPr id="184" name="Picture 183" descr="A flat screen television&#10;&#10;Description automatically generated">
            <a:extLst>
              <a:ext uri="{FF2B5EF4-FFF2-40B4-BE49-F238E27FC236}">
                <a16:creationId xmlns:a16="http://schemas.microsoft.com/office/drawing/2014/main" id="{A0B2FA48-3610-1E4D-A797-18D53F613885}"/>
              </a:ext>
            </a:extLst>
          </p:cNvPr>
          <p:cNvPicPr>
            <a:picLocks noChangeAspect="1"/>
          </p:cNvPicPr>
          <p:nvPr/>
        </p:nvPicPr>
        <p:blipFill>
          <a:blip r:embed="rId9"/>
          <a:stretch>
            <a:fillRect/>
          </a:stretch>
        </p:blipFill>
        <p:spPr>
          <a:xfrm>
            <a:off x="9185161" y="4462180"/>
            <a:ext cx="2949016" cy="1699140"/>
          </a:xfrm>
          <a:prstGeom prst="rect">
            <a:avLst/>
          </a:prstGeom>
        </p:spPr>
      </p:pic>
      <p:grpSp>
        <p:nvGrpSpPr>
          <p:cNvPr id="185" name="Group 184">
            <a:extLst>
              <a:ext uri="{FF2B5EF4-FFF2-40B4-BE49-F238E27FC236}">
                <a16:creationId xmlns:a16="http://schemas.microsoft.com/office/drawing/2014/main" id="{C595ABC4-BDC7-F546-9EFA-3B284253ED2C}"/>
              </a:ext>
            </a:extLst>
          </p:cNvPr>
          <p:cNvGrpSpPr/>
          <p:nvPr/>
        </p:nvGrpSpPr>
        <p:grpSpPr>
          <a:xfrm>
            <a:off x="9828092" y="4477489"/>
            <a:ext cx="1663154" cy="1274771"/>
            <a:chOff x="9828092" y="4477489"/>
            <a:chExt cx="1663154" cy="1274771"/>
          </a:xfrm>
        </p:grpSpPr>
        <p:sp>
          <p:nvSpPr>
            <p:cNvPr id="186" name="Rectangle 185">
              <a:extLst>
                <a:ext uri="{FF2B5EF4-FFF2-40B4-BE49-F238E27FC236}">
                  <a16:creationId xmlns:a16="http://schemas.microsoft.com/office/drawing/2014/main" id="{F4941DB4-9539-DA4E-9ABD-AC6BF47B147B}"/>
                </a:ext>
              </a:extLst>
            </p:cNvPr>
            <p:cNvSpPr/>
            <p:nvPr/>
          </p:nvSpPr>
          <p:spPr>
            <a:xfrm>
              <a:off x="9828092" y="4693181"/>
              <a:ext cx="1663154" cy="105907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7" name="Picture 186" descr="A close up of a sign&#10;&#10;Description automatically generated">
              <a:extLst>
                <a:ext uri="{FF2B5EF4-FFF2-40B4-BE49-F238E27FC236}">
                  <a16:creationId xmlns:a16="http://schemas.microsoft.com/office/drawing/2014/main" id="{75A5B006-88F9-A349-AF21-ED1AA53443F3}"/>
                </a:ext>
              </a:extLst>
            </p:cNvPr>
            <p:cNvPicPr>
              <a:picLocks noChangeAspect="1"/>
            </p:cNvPicPr>
            <p:nvPr/>
          </p:nvPicPr>
          <p:blipFill>
            <a:blip r:embed="rId3"/>
            <a:stretch>
              <a:fillRect/>
            </a:stretch>
          </p:blipFill>
          <p:spPr>
            <a:xfrm>
              <a:off x="10457691" y="4477489"/>
              <a:ext cx="442327" cy="317001"/>
            </a:xfrm>
            <a:prstGeom prst="rect">
              <a:avLst/>
            </a:prstGeom>
          </p:spPr>
        </p:pic>
      </p:grpSp>
      <p:pic>
        <p:nvPicPr>
          <p:cNvPr id="188" name="Picture 187" descr="A close up of a logo&#10;&#10;Description automatically generated">
            <a:extLst>
              <a:ext uri="{FF2B5EF4-FFF2-40B4-BE49-F238E27FC236}">
                <a16:creationId xmlns:a16="http://schemas.microsoft.com/office/drawing/2014/main" id="{1739E3B4-0D20-6D40-BCE2-D9C966C0F099}"/>
              </a:ext>
            </a:extLst>
          </p:cNvPr>
          <p:cNvPicPr>
            <a:picLocks noChangeAspect="1"/>
          </p:cNvPicPr>
          <p:nvPr/>
        </p:nvPicPr>
        <p:blipFill>
          <a:blip r:embed="rId10"/>
          <a:stretch>
            <a:fillRect/>
          </a:stretch>
        </p:blipFill>
        <p:spPr>
          <a:xfrm>
            <a:off x="10324333" y="4877807"/>
            <a:ext cx="617677" cy="775688"/>
          </a:xfrm>
          <a:prstGeom prst="rect">
            <a:avLst/>
          </a:prstGeom>
        </p:spPr>
      </p:pic>
    </p:spTree>
    <p:extLst>
      <p:ext uri="{BB962C8B-B14F-4D97-AF65-F5344CB8AC3E}">
        <p14:creationId xmlns:p14="http://schemas.microsoft.com/office/powerpoint/2010/main" val="555861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9"/>
                                        </p:tgtEl>
                                        <p:attrNameLst>
                                          <p:attrName>style.visibility</p:attrName>
                                        </p:attrNameLst>
                                      </p:cBhvr>
                                      <p:to>
                                        <p:strVal val="visible"/>
                                      </p:to>
                                    </p:set>
                                    <p:animEffect transition="in" filter="dissolve">
                                      <p:cBhvr>
                                        <p:cTn id="12" dur="500"/>
                                        <p:tgtEl>
                                          <p:spTgt spid="149"/>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55"/>
                                        </p:tgtEl>
                                        <p:attrNameLst>
                                          <p:attrName>style.visibility</p:attrName>
                                        </p:attrNameLst>
                                      </p:cBhvr>
                                      <p:to>
                                        <p:strVal val="visible"/>
                                      </p:to>
                                    </p:set>
                                    <p:animEffect transition="in" filter="dissolve">
                                      <p:cBhvr>
                                        <p:cTn id="16" dur="500"/>
                                        <p:tgtEl>
                                          <p:spTgt spid="155"/>
                                        </p:tgtEl>
                                      </p:cBhvr>
                                    </p:animEffect>
                                  </p:childTnLst>
                                </p:cTn>
                              </p:par>
                            </p:childTnLst>
                          </p:cTn>
                        </p:par>
                        <p:par>
                          <p:cTn id="17" fill="hold">
                            <p:stCondLst>
                              <p:cond delay="1000"/>
                            </p:stCondLst>
                            <p:childTnLst>
                              <p:par>
                                <p:cTn id="18" presetID="9" presetClass="entr" presetSubtype="0" fill="hold" nodeType="afterEffect">
                                  <p:stCondLst>
                                    <p:cond delay="0"/>
                                  </p:stCondLst>
                                  <p:childTnLst>
                                    <p:set>
                                      <p:cBhvr>
                                        <p:cTn id="19" dur="1" fill="hold">
                                          <p:stCondLst>
                                            <p:cond delay="0"/>
                                          </p:stCondLst>
                                        </p:cTn>
                                        <p:tgtEl>
                                          <p:spTgt spid="156"/>
                                        </p:tgtEl>
                                        <p:attrNameLst>
                                          <p:attrName>style.visibility</p:attrName>
                                        </p:attrNameLst>
                                      </p:cBhvr>
                                      <p:to>
                                        <p:strVal val="visible"/>
                                      </p:to>
                                    </p:set>
                                    <p:animEffect transition="in" filter="dissolve">
                                      <p:cBhvr>
                                        <p:cTn id="20" dur="500"/>
                                        <p:tgtEl>
                                          <p:spTgt spid="156"/>
                                        </p:tgtEl>
                                      </p:cBhvr>
                                    </p:animEffect>
                                  </p:childTnLst>
                                </p:cTn>
                              </p:par>
                            </p:childTnLst>
                          </p:cTn>
                        </p:par>
                        <p:par>
                          <p:cTn id="21" fill="hold">
                            <p:stCondLst>
                              <p:cond delay="1500"/>
                            </p:stCondLst>
                            <p:childTnLst>
                              <p:par>
                                <p:cTn id="22" presetID="9" presetClass="entr" presetSubtype="0" fill="hold" nodeType="afterEffect">
                                  <p:stCondLst>
                                    <p:cond delay="0"/>
                                  </p:stCondLst>
                                  <p:childTnLst>
                                    <p:set>
                                      <p:cBhvr>
                                        <p:cTn id="23" dur="1" fill="hold">
                                          <p:stCondLst>
                                            <p:cond delay="0"/>
                                          </p:stCondLst>
                                        </p:cTn>
                                        <p:tgtEl>
                                          <p:spTgt spid="157"/>
                                        </p:tgtEl>
                                        <p:attrNameLst>
                                          <p:attrName>style.visibility</p:attrName>
                                        </p:attrNameLst>
                                      </p:cBhvr>
                                      <p:to>
                                        <p:strVal val="visible"/>
                                      </p:to>
                                    </p:set>
                                    <p:animEffect transition="in" filter="dissolve">
                                      <p:cBhvr>
                                        <p:cTn id="24" dur="500"/>
                                        <p:tgtEl>
                                          <p:spTgt spid="157"/>
                                        </p:tgtEl>
                                      </p:cBhvr>
                                    </p:animEffect>
                                  </p:childTnLst>
                                </p:cTn>
                              </p:par>
                            </p:childTnLst>
                          </p:cTn>
                        </p:par>
                        <p:par>
                          <p:cTn id="25" fill="hold">
                            <p:stCondLst>
                              <p:cond delay="2000"/>
                            </p:stCondLst>
                            <p:childTnLst>
                              <p:par>
                                <p:cTn id="26" presetID="9" presetClass="entr" presetSubtype="0" fill="hold" nodeType="afterEffect">
                                  <p:stCondLst>
                                    <p:cond delay="0"/>
                                  </p:stCondLst>
                                  <p:childTnLst>
                                    <p:set>
                                      <p:cBhvr>
                                        <p:cTn id="27" dur="1" fill="hold">
                                          <p:stCondLst>
                                            <p:cond delay="0"/>
                                          </p:stCondLst>
                                        </p:cTn>
                                        <p:tgtEl>
                                          <p:spTgt spid="158"/>
                                        </p:tgtEl>
                                        <p:attrNameLst>
                                          <p:attrName>style.visibility</p:attrName>
                                        </p:attrNameLst>
                                      </p:cBhvr>
                                      <p:to>
                                        <p:strVal val="visible"/>
                                      </p:to>
                                    </p:set>
                                    <p:animEffect transition="in" filter="dissolve">
                                      <p:cBhvr>
                                        <p:cTn id="28" dur="500"/>
                                        <p:tgtEl>
                                          <p:spTgt spid="15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46"/>
                                        </p:tgtEl>
                                        <p:attrNameLst>
                                          <p:attrName>style.visibility</p:attrName>
                                        </p:attrNameLst>
                                      </p:cBhvr>
                                      <p:to>
                                        <p:strVal val="visible"/>
                                      </p:to>
                                    </p:set>
                                    <p:animEffect transition="in" filter="dissolve">
                                      <p:cBhvr>
                                        <p:cTn id="33" dur="500"/>
                                        <p:tgtEl>
                                          <p:spTgt spid="14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1" end="1"/>
                                            </p:txEl>
                                          </p:spTgt>
                                        </p:tgtEl>
                                        <p:attrNameLst>
                                          <p:attrName>style.visibility</p:attrName>
                                        </p:attrNameLst>
                                      </p:cBhvr>
                                      <p:to>
                                        <p:strVal val="visible"/>
                                      </p:to>
                                    </p:set>
                                    <p:animEffect transition="in" filter="dissolve">
                                      <p:cBhvr>
                                        <p:cTn id="38" dur="500"/>
                                        <p:tgtEl>
                                          <p:spTgt spid="3">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42"/>
                                        </p:tgtEl>
                                        <p:attrNameLst>
                                          <p:attrName>style.visibility</p:attrName>
                                        </p:attrNameLst>
                                      </p:cBhvr>
                                      <p:to>
                                        <p:strVal val="visible"/>
                                      </p:to>
                                    </p:set>
                                    <p:animEffect transition="in" filter="dissolve">
                                      <p:cBhvr>
                                        <p:cTn id="43" dur="500"/>
                                        <p:tgtEl>
                                          <p:spTgt spid="142"/>
                                        </p:tgtEl>
                                      </p:cBhvr>
                                    </p:animEffect>
                                  </p:childTnLst>
                                </p:cTn>
                              </p:par>
                            </p:childTnLst>
                          </p:cTn>
                        </p:par>
                        <p:par>
                          <p:cTn id="44" fill="hold">
                            <p:stCondLst>
                              <p:cond delay="500"/>
                            </p:stCondLst>
                            <p:childTnLst>
                              <p:par>
                                <p:cTn id="45" presetID="9" presetClass="entr" presetSubtype="0" fill="hold" nodeType="afterEffect">
                                  <p:stCondLst>
                                    <p:cond delay="0"/>
                                  </p:stCondLst>
                                  <p:childTnLst>
                                    <p:set>
                                      <p:cBhvr>
                                        <p:cTn id="46" dur="1" fill="hold">
                                          <p:stCondLst>
                                            <p:cond delay="0"/>
                                          </p:stCondLst>
                                        </p:cTn>
                                        <p:tgtEl>
                                          <p:spTgt spid="159"/>
                                        </p:tgtEl>
                                        <p:attrNameLst>
                                          <p:attrName>style.visibility</p:attrName>
                                        </p:attrNameLst>
                                      </p:cBhvr>
                                      <p:to>
                                        <p:strVal val="visible"/>
                                      </p:to>
                                    </p:set>
                                    <p:animEffect transition="in" filter="dissolve">
                                      <p:cBhvr>
                                        <p:cTn id="47" dur="500"/>
                                        <p:tgtEl>
                                          <p:spTgt spid="15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41"/>
                                        </p:tgtEl>
                                        <p:attrNameLst>
                                          <p:attrName>style.visibility</p:attrName>
                                        </p:attrNameLst>
                                      </p:cBhvr>
                                      <p:to>
                                        <p:strVal val="visible"/>
                                      </p:to>
                                    </p:set>
                                    <p:animEffect transition="in" filter="dissolve">
                                      <p:cBhvr>
                                        <p:cTn id="52" dur="500"/>
                                        <p:tgtEl>
                                          <p:spTgt spid="141"/>
                                        </p:tgtEl>
                                      </p:cBhvr>
                                    </p:animEffect>
                                  </p:childTnLst>
                                </p:cTn>
                              </p:par>
                            </p:childTnLst>
                          </p:cTn>
                        </p:par>
                        <p:par>
                          <p:cTn id="53" fill="hold">
                            <p:stCondLst>
                              <p:cond delay="500"/>
                            </p:stCondLst>
                            <p:childTnLst>
                              <p:par>
                                <p:cTn id="54" presetID="9" presetClass="entr" presetSubtype="0" fill="hold" nodeType="afterEffect">
                                  <p:stCondLst>
                                    <p:cond delay="0"/>
                                  </p:stCondLst>
                                  <p:childTnLst>
                                    <p:set>
                                      <p:cBhvr>
                                        <p:cTn id="55" dur="1" fill="hold">
                                          <p:stCondLst>
                                            <p:cond delay="0"/>
                                          </p:stCondLst>
                                        </p:cTn>
                                        <p:tgtEl>
                                          <p:spTgt spid="140"/>
                                        </p:tgtEl>
                                        <p:attrNameLst>
                                          <p:attrName>style.visibility</p:attrName>
                                        </p:attrNameLst>
                                      </p:cBhvr>
                                      <p:to>
                                        <p:strVal val="visible"/>
                                      </p:to>
                                    </p:set>
                                    <p:animEffect transition="in" filter="dissolve">
                                      <p:cBhvr>
                                        <p:cTn id="56" dur="500"/>
                                        <p:tgtEl>
                                          <p:spTgt spid="140"/>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143"/>
                                        </p:tgtEl>
                                        <p:attrNameLst>
                                          <p:attrName>style.visibility</p:attrName>
                                        </p:attrNameLst>
                                      </p:cBhvr>
                                      <p:to>
                                        <p:strVal val="visible"/>
                                      </p:to>
                                    </p:set>
                                    <p:animEffect transition="in" filter="dissolve">
                                      <p:cBhvr>
                                        <p:cTn id="61" dur="500"/>
                                        <p:tgtEl>
                                          <p:spTgt spid="143"/>
                                        </p:tgtEl>
                                      </p:cBhvr>
                                    </p:animEffect>
                                  </p:childTnLst>
                                </p:cTn>
                              </p:par>
                            </p:childTnLst>
                          </p:cTn>
                        </p:par>
                        <p:par>
                          <p:cTn id="62" fill="hold">
                            <p:stCondLst>
                              <p:cond delay="500"/>
                            </p:stCondLst>
                            <p:childTnLst>
                              <p:par>
                                <p:cTn id="63" presetID="42" presetClass="path" presetSubtype="0" accel="50000" decel="50000" fill="hold" nodeType="afterEffect">
                                  <p:stCondLst>
                                    <p:cond delay="0"/>
                                  </p:stCondLst>
                                  <p:childTnLst>
                                    <p:animMotion origin="layout" path="M 4.375E-6 -7.40741E-7 L 0.10429 0.1537 " pathEditMode="relative" rAng="0" ptsTypes="AA">
                                      <p:cBhvr>
                                        <p:cTn id="64" dur="2000" fill="hold"/>
                                        <p:tgtEl>
                                          <p:spTgt spid="143"/>
                                        </p:tgtEl>
                                        <p:attrNameLst>
                                          <p:attrName>ppt_x</p:attrName>
                                          <p:attrName>ppt_y</p:attrName>
                                        </p:attrNameLst>
                                      </p:cBhvr>
                                      <p:rCtr x="5208" y="7685"/>
                                    </p:animMotion>
                                  </p:childTnLst>
                                </p:cTn>
                              </p:par>
                              <p:par>
                                <p:cTn id="65" presetID="42" presetClass="path" presetSubtype="0" accel="50000" decel="50000" fill="hold" nodeType="withEffect">
                                  <p:stCondLst>
                                    <p:cond delay="0"/>
                                  </p:stCondLst>
                                  <p:childTnLst>
                                    <p:animMotion origin="layout" path="M -2.70833E-6 3.33333E-6 L 0.10521 0.15162 " pathEditMode="relative" rAng="0" ptsTypes="AA">
                                      <p:cBhvr>
                                        <p:cTn id="66" dur="2000" fill="hold"/>
                                        <p:tgtEl>
                                          <p:spTgt spid="159"/>
                                        </p:tgtEl>
                                        <p:attrNameLst>
                                          <p:attrName>ppt_x</p:attrName>
                                          <p:attrName>ppt_y</p:attrName>
                                        </p:attrNameLst>
                                      </p:cBhvr>
                                      <p:rCtr x="5260" y="7569"/>
                                    </p:animMotion>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3">
                                            <p:txEl>
                                              <p:pRg st="2" end="2"/>
                                            </p:txEl>
                                          </p:spTgt>
                                        </p:tgtEl>
                                        <p:attrNameLst>
                                          <p:attrName>style.visibility</p:attrName>
                                        </p:attrNameLst>
                                      </p:cBhvr>
                                      <p:to>
                                        <p:strVal val="visible"/>
                                      </p:to>
                                    </p:set>
                                    <p:animEffect transition="in" filter="dissolve">
                                      <p:cBhvr>
                                        <p:cTn id="71" dur="500"/>
                                        <p:tgtEl>
                                          <p:spTgt spid="3">
                                            <p:txEl>
                                              <p:pRg st="2" end="2"/>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grpId="0" nodeType="clickEffect">
                                  <p:stCondLst>
                                    <p:cond delay="0"/>
                                  </p:stCondLst>
                                  <p:childTnLst>
                                    <p:set>
                                      <p:cBhvr>
                                        <p:cTn id="75" dur="1" fill="hold">
                                          <p:stCondLst>
                                            <p:cond delay="0"/>
                                          </p:stCondLst>
                                        </p:cTn>
                                        <p:tgtEl>
                                          <p:spTgt spid="180"/>
                                        </p:tgtEl>
                                        <p:attrNameLst>
                                          <p:attrName>style.visibility</p:attrName>
                                        </p:attrNameLst>
                                      </p:cBhvr>
                                      <p:to>
                                        <p:strVal val="visible"/>
                                      </p:to>
                                    </p:set>
                                    <p:animEffect transition="in" filter="dissolve">
                                      <p:cBhvr>
                                        <p:cTn id="76" dur="500"/>
                                        <p:tgtEl>
                                          <p:spTgt spid="180"/>
                                        </p:tgtEl>
                                      </p:cBhvr>
                                    </p:animEffect>
                                  </p:childTnLst>
                                </p:cTn>
                              </p:par>
                            </p:childTnLst>
                          </p:cTn>
                        </p:par>
                        <p:par>
                          <p:cTn id="77" fill="hold">
                            <p:stCondLst>
                              <p:cond delay="500"/>
                            </p:stCondLst>
                            <p:childTnLst>
                              <p:par>
                                <p:cTn id="78" presetID="9" presetClass="entr" presetSubtype="0" fill="hold" grpId="0" nodeType="afterEffect">
                                  <p:stCondLst>
                                    <p:cond delay="0"/>
                                  </p:stCondLst>
                                  <p:childTnLst>
                                    <p:set>
                                      <p:cBhvr>
                                        <p:cTn id="79" dur="1" fill="hold">
                                          <p:stCondLst>
                                            <p:cond delay="0"/>
                                          </p:stCondLst>
                                        </p:cTn>
                                        <p:tgtEl>
                                          <p:spTgt spid="179"/>
                                        </p:tgtEl>
                                        <p:attrNameLst>
                                          <p:attrName>style.visibility</p:attrName>
                                        </p:attrNameLst>
                                      </p:cBhvr>
                                      <p:to>
                                        <p:strVal val="visible"/>
                                      </p:to>
                                    </p:set>
                                    <p:animEffect transition="in" filter="dissolve">
                                      <p:cBhvr>
                                        <p:cTn id="80" dur="500"/>
                                        <p:tgtEl>
                                          <p:spTgt spid="179"/>
                                        </p:tgtEl>
                                      </p:cBhvr>
                                    </p:animEffect>
                                  </p:childTnLst>
                                </p:cTn>
                              </p:par>
                            </p:childTnLst>
                          </p:cTn>
                        </p:par>
                        <p:par>
                          <p:cTn id="81" fill="hold">
                            <p:stCondLst>
                              <p:cond delay="1000"/>
                            </p:stCondLst>
                            <p:childTnLst>
                              <p:par>
                                <p:cTn id="82" presetID="9" presetClass="entr" presetSubtype="0" fill="hold" grpId="0" nodeType="afterEffect">
                                  <p:stCondLst>
                                    <p:cond delay="0"/>
                                  </p:stCondLst>
                                  <p:childTnLst>
                                    <p:set>
                                      <p:cBhvr>
                                        <p:cTn id="83" dur="1" fill="hold">
                                          <p:stCondLst>
                                            <p:cond delay="0"/>
                                          </p:stCondLst>
                                        </p:cTn>
                                        <p:tgtEl>
                                          <p:spTgt spid="178"/>
                                        </p:tgtEl>
                                        <p:attrNameLst>
                                          <p:attrName>style.visibility</p:attrName>
                                        </p:attrNameLst>
                                      </p:cBhvr>
                                      <p:to>
                                        <p:strVal val="visible"/>
                                      </p:to>
                                    </p:set>
                                    <p:animEffect transition="in" filter="dissolve">
                                      <p:cBhvr>
                                        <p:cTn id="84" dur="500"/>
                                        <p:tgtEl>
                                          <p:spTgt spid="178"/>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nodeType="clickEffect">
                                  <p:stCondLst>
                                    <p:cond delay="0"/>
                                  </p:stCondLst>
                                  <p:childTnLst>
                                    <p:set>
                                      <p:cBhvr>
                                        <p:cTn id="88" dur="1" fill="hold">
                                          <p:stCondLst>
                                            <p:cond delay="0"/>
                                          </p:stCondLst>
                                        </p:cTn>
                                        <p:tgtEl>
                                          <p:spTgt spid="160"/>
                                        </p:tgtEl>
                                        <p:attrNameLst>
                                          <p:attrName>style.visibility</p:attrName>
                                        </p:attrNameLst>
                                      </p:cBhvr>
                                      <p:to>
                                        <p:strVal val="visible"/>
                                      </p:to>
                                    </p:set>
                                    <p:animEffect transition="in" filter="dissolve">
                                      <p:cBhvr>
                                        <p:cTn id="89" dur="500"/>
                                        <p:tgtEl>
                                          <p:spTgt spid="160"/>
                                        </p:tgtEl>
                                      </p:cBhvr>
                                    </p:animEffect>
                                  </p:childTnLst>
                                </p:cTn>
                              </p:par>
                            </p:childTnLst>
                          </p:cTn>
                        </p:par>
                        <p:par>
                          <p:cTn id="90" fill="hold">
                            <p:stCondLst>
                              <p:cond delay="500"/>
                            </p:stCondLst>
                            <p:childTnLst>
                              <p:par>
                                <p:cTn id="91" presetID="9" presetClass="entr" presetSubtype="0" fill="hold" nodeType="afterEffect">
                                  <p:stCondLst>
                                    <p:cond delay="0"/>
                                  </p:stCondLst>
                                  <p:childTnLst>
                                    <p:set>
                                      <p:cBhvr>
                                        <p:cTn id="92" dur="1" fill="hold">
                                          <p:stCondLst>
                                            <p:cond delay="0"/>
                                          </p:stCondLst>
                                        </p:cTn>
                                        <p:tgtEl>
                                          <p:spTgt spid="166"/>
                                        </p:tgtEl>
                                        <p:attrNameLst>
                                          <p:attrName>style.visibility</p:attrName>
                                        </p:attrNameLst>
                                      </p:cBhvr>
                                      <p:to>
                                        <p:strVal val="visible"/>
                                      </p:to>
                                    </p:set>
                                    <p:animEffect transition="in" filter="dissolve">
                                      <p:cBhvr>
                                        <p:cTn id="93" dur="500"/>
                                        <p:tgtEl>
                                          <p:spTgt spid="166"/>
                                        </p:tgtEl>
                                      </p:cBhvr>
                                    </p:animEffect>
                                  </p:childTnLst>
                                </p:cTn>
                              </p:par>
                            </p:childTnLst>
                          </p:cTn>
                        </p:par>
                        <p:par>
                          <p:cTn id="94" fill="hold">
                            <p:stCondLst>
                              <p:cond delay="1000"/>
                            </p:stCondLst>
                            <p:childTnLst>
                              <p:par>
                                <p:cTn id="95" presetID="9" presetClass="entr" presetSubtype="0" fill="hold" nodeType="afterEffect">
                                  <p:stCondLst>
                                    <p:cond delay="0"/>
                                  </p:stCondLst>
                                  <p:childTnLst>
                                    <p:set>
                                      <p:cBhvr>
                                        <p:cTn id="96" dur="1" fill="hold">
                                          <p:stCondLst>
                                            <p:cond delay="0"/>
                                          </p:stCondLst>
                                        </p:cTn>
                                        <p:tgtEl>
                                          <p:spTgt spid="172"/>
                                        </p:tgtEl>
                                        <p:attrNameLst>
                                          <p:attrName>style.visibility</p:attrName>
                                        </p:attrNameLst>
                                      </p:cBhvr>
                                      <p:to>
                                        <p:strVal val="visible"/>
                                      </p:to>
                                    </p:set>
                                    <p:animEffect transition="in" filter="dissolve">
                                      <p:cBhvr>
                                        <p:cTn id="97" dur="500"/>
                                        <p:tgtEl>
                                          <p:spTgt spid="172"/>
                                        </p:tgtEl>
                                      </p:cBhvr>
                                    </p:animEffect>
                                  </p:childTnLst>
                                </p:cTn>
                              </p:par>
                            </p:childTnLst>
                          </p:cTn>
                        </p:par>
                        <p:par>
                          <p:cTn id="98" fill="hold">
                            <p:stCondLst>
                              <p:cond delay="1500"/>
                            </p:stCondLst>
                            <p:childTnLst>
                              <p:par>
                                <p:cTn id="99" presetID="42" presetClass="path" presetSubtype="0" accel="50000" decel="50000" fill="hold" grpId="1" nodeType="afterEffect">
                                  <p:stCondLst>
                                    <p:cond delay="0"/>
                                  </p:stCondLst>
                                  <p:childTnLst>
                                    <p:animMotion origin="layout" path="M 3.125E-6 1.85185E-6 L -0.05612 -0.03889 " pathEditMode="relative" rAng="0" ptsTypes="AA">
                                      <p:cBhvr>
                                        <p:cTn id="100" dur="500" fill="hold"/>
                                        <p:tgtEl>
                                          <p:spTgt spid="178"/>
                                        </p:tgtEl>
                                        <p:attrNameLst>
                                          <p:attrName>ppt_x</p:attrName>
                                          <p:attrName>ppt_y</p:attrName>
                                        </p:attrNameLst>
                                      </p:cBhvr>
                                      <p:rCtr x="-2812" y="-1944"/>
                                    </p:animMotion>
                                  </p:childTnLst>
                                </p:cTn>
                              </p:par>
                              <p:par>
                                <p:cTn id="101" presetID="42" presetClass="path" presetSubtype="0" accel="50000" decel="50000" fill="hold" grpId="1" nodeType="withEffect">
                                  <p:stCondLst>
                                    <p:cond delay="0"/>
                                  </p:stCondLst>
                                  <p:childTnLst>
                                    <p:animMotion origin="layout" path="M 3.125E-6 -3.33333E-6 L -0.05638 0.00209 " pathEditMode="relative" rAng="0" ptsTypes="AA">
                                      <p:cBhvr>
                                        <p:cTn id="102" dur="500" fill="hold"/>
                                        <p:tgtEl>
                                          <p:spTgt spid="179"/>
                                        </p:tgtEl>
                                        <p:attrNameLst>
                                          <p:attrName>ppt_x</p:attrName>
                                          <p:attrName>ppt_y</p:attrName>
                                        </p:attrNameLst>
                                      </p:cBhvr>
                                      <p:rCtr x="-2826" y="93"/>
                                    </p:animMotion>
                                  </p:childTnLst>
                                </p:cTn>
                              </p:par>
                              <p:par>
                                <p:cTn id="103" presetID="42" presetClass="path" presetSubtype="0" accel="50000" decel="50000" fill="hold" grpId="1" nodeType="withEffect">
                                  <p:stCondLst>
                                    <p:cond delay="0"/>
                                  </p:stCondLst>
                                  <p:childTnLst>
                                    <p:animMotion origin="layout" path="M 3.125E-6 2.59259E-6 L -0.05586 0.0456 " pathEditMode="relative" rAng="0" ptsTypes="AA">
                                      <p:cBhvr>
                                        <p:cTn id="104" dur="500" fill="hold"/>
                                        <p:tgtEl>
                                          <p:spTgt spid="180"/>
                                        </p:tgtEl>
                                        <p:attrNameLst>
                                          <p:attrName>ppt_x</p:attrName>
                                          <p:attrName>ppt_y</p:attrName>
                                        </p:attrNameLst>
                                      </p:cBhvr>
                                      <p:rCtr x="-2799" y="2269"/>
                                    </p:animMotion>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nodeType="clickEffect">
                                  <p:stCondLst>
                                    <p:cond delay="0"/>
                                  </p:stCondLst>
                                  <p:childTnLst>
                                    <p:set>
                                      <p:cBhvr>
                                        <p:cTn id="108" dur="1" fill="hold">
                                          <p:stCondLst>
                                            <p:cond delay="0"/>
                                          </p:stCondLst>
                                        </p:cTn>
                                        <p:tgtEl>
                                          <p:spTgt spid="163"/>
                                        </p:tgtEl>
                                        <p:attrNameLst>
                                          <p:attrName>style.visibility</p:attrName>
                                        </p:attrNameLst>
                                      </p:cBhvr>
                                      <p:to>
                                        <p:strVal val="visible"/>
                                      </p:to>
                                    </p:set>
                                    <p:animEffect transition="in" filter="dissolve">
                                      <p:cBhvr>
                                        <p:cTn id="109" dur="500"/>
                                        <p:tgtEl>
                                          <p:spTgt spid="163"/>
                                        </p:tgtEl>
                                      </p:cBhvr>
                                    </p:animEffect>
                                  </p:childTnLst>
                                </p:cTn>
                              </p:par>
                              <p:par>
                                <p:cTn id="110" presetID="9" presetClass="entr" presetSubtype="0" fill="hold" nodeType="withEffect">
                                  <p:stCondLst>
                                    <p:cond delay="0"/>
                                  </p:stCondLst>
                                  <p:childTnLst>
                                    <p:set>
                                      <p:cBhvr>
                                        <p:cTn id="111" dur="1" fill="hold">
                                          <p:stCondLst>
                                            <p:cond delay="0"/>
                                          </p:stCondLst>
                                        </p:cTn>
                                        <p:tgtEl>
                                          <p:spTgt spid="169"/>
                                        </p:tgtEl>
                                        <p:attrNameLst>
                                          <p:attrName>style.visibility</p:attrName>
                                        </p:attrNameLst>
                                      </p:cBhvr>
                                      <p:to>
                                        <p:strVal val="visible"/>
                                      </p:to>
                                    </p:set>
                                    <p:animEffect transition="in" filter="dissolve">
                                      <p:cBhvr>
                                        <p:cTn id="112" dur="500"/>
                                        <p:tgtEl>
                                          <p:spTgt spid="169"/>
                                        </p:tgtEl>
                                      </p:cBhvr>
                                    </p:animEffect>
                                  </p:childTnLst>
                                </p:cTn>
                              </p:par>
                              <p:par>
                                <p:cTn id="113" presetID="9" presetClass="entr" presetSubtype="0" fill="hold" nodeType="withEffect">
                                  <p:stCondLst>
                                    <p:cond delay="0"/>
                                  </p:stCondLst>
                                  <p:childTnLst>
                                    <p:set>
                                      <p:cBhvr>
                                        <p:cTn id="114" dur="1" fill="hold">
                                          <p:stCondLst>
                                            <p:cond delay="0"/>
                                          </p:stCondLst>
                                        </p:cTn>
                                        <p:tgtEl>
                                          <p:spTgt spid="175"/>
                                        </p:tgtEl>
                                        <p:attrNameLst>
                                          <p:attrName>style.visibility</p:attrName>
                                        </p:attrNameLst>
                                      </p:cBhvr>
                                      <p:to>
                                        <p:strVal val="visible"/>
                                      </p:to>
                                    </p:set>
                                    <p:animEffect transition="in" filter="dissolve">
                                      <p:cBhvr>
                                        <p:cTn id="115" dur="500"/>
                                        <p:tgtEl>
                                          <p:spTgt spid="175"/>
                                        </p:tgtEl>
                                      </p:cBhvr>
                                    </p:animEffect>
                                  </p:childTnLst>
                                </p:cTn>
                              </p:par>
                            </p:childTnLst>
                          </p:cTn>
                        </p:par>
                        <p:par>
                          <p:cTn id="116" fill="hold">
                            <p:stCondLst>
                              <p:cond delay="500"/>
                            </p:stCondLst>
                            <p:childTnLst>
                              <p:par>
                                <p:cTn id="117" presetID="9" presetClass="entr" presetSubtype="0" fill="hold" grpId="0" nodeType="afterEffect">
                                  <p:stCondLst>
                                    <p:cond delay="0"/>
                                  </p:stCondLst>
                                  <p:childTnLst>
                                    <p:set>
                                      <p:cBhvr>
                                        <p:cTn id="118" dur="1" fill="hold">
                                          <p:stCondLst>
                                            <p:cond delay="0"/>
                                          </p:stCondLst>
                                        </p:cTn>
                                        <p:tgtEl>
                                          <p:spTgt spid="181"/>
                                        </p:tgtEl>
                                        <p:attrNameLst>
                                          <p:attrName>style.visibility</p:attrName>
                                        </p:attrNameLst>
                                      </p:cBhvr>
                                      <p:to>
                                        <p:strVal val="visible"/>
                                      </p:to>
                                    </p:set>
                                    <p:animEffect transition="in" filter="dissolve">
                                      <p:cBhvr>
                                        <p:cTn id="119" dur="500"/>
                                        <p:tgtEl>
                                          <p:spTgt spid="181"/>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182"/>
                                        </p:tgtEl>
                                        <p:attrNameLst>
                                          <p:attrName>style.visibility</p:attrName>
                                        </p:attrNameLst>
                                      </p:cBhvr>
                                      <p:to>
                                        <p:strVal val="visible"/>
                                      </p:to>
                                    </p:set>
                                    <p:animEffect transition="in" filter="dissolve">
                                      <p:cBhvr>
                                        <p:cTn id="122" dur="500"/>
                                        <p:tgtEl>
                                          <p:spTgt spid="182"/>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183"/>
                                        </p:tgtEl>
                                        <p:attrNameLst>
                                          <p:attrName>style.visibility</p:attrName>
                                        </p:attrNameLst>
                                      </p:cBhvr>
                                      <p:to>
                                        <p:strVal val="visible"/>
                                      </p:to>
                                    </p:set>
                                    <p:animEffect transition="in" filter="dissolve">
                                      <p:cBhvr>
                                        <p:cTn id="125" dur="500"/>
                                        <p:tgtEl>
                                          <p:spTgt spid="183"/>
                                        </p:tgtEl>
                                      </p:cBhvr>
                                    </p:animEffect>
                                  </p:childTnLst>
                                </p:cTn>
                              </p:par>
                            </p:childTnLst>
                          </p:cTn>
                        </p:par>
                      </p:childTnLst>
                    </p:cTn>
                  </p:par>
                  <p:par>
                    <p:cTn id="126" fill="hold">
                      <p:stCondLst>
                        <p:cond delay="indefinite"/>
                      </p:stCondLst>
                      <p:childTnLst>
                        <p:par>
                          <p:cTn id="127" fill="hold">
                            <p:stCondLst>
                              <p:cond delay="0"/>
                            </p:stCondLst>
                            <p:childTnLst>
                              <p:par>
                                <p:cTn id="128" presetID="9" presetClass="entr" presetSubtype="0" fill="hold" grpId="0" nodeType="clickEffect">
                                  <p:stCondLst>
                                    <p:cond delay="0"/>
                                  </p:stCondLst>
                                  <p:childTnLst>
                                    <p:set>
                                      <p:cBhvr>
                                        <p:cTn id="129" dur="1" fill="hold">
                                          <p:stCondLst>
                                            <p:cond delay="0"/>
                                          </p:stCondLst>
                                        </p:cTn>
                                        <p:tgtEl>
                                          <p:spTgt spid="3">
                                            <p:txEl>
                                              <p:pRg st="3" end="3"/>
                                            </p:txEl>
                                          </p:spTgt>
                                        </p:tgtEl>
                                        <p:attrNameLst>
                                          <p:attrName>style.visibility</p:attrName>
                                        </p:attrNameLst>
                                      </p:cBhvr>
                                      <p:to>
                                        <p:strVal val="visible"/>
                                      </p:to>
                                    </p:set>
                                    <p:animEffect transition="in" filter="dissolve">
                                      <p:cBhvr>
                                        <p:cTn id="130" dur="500"/>
                                        <p:tgtEl>
                                          <p:spTgt spid="3">
                                            <p:txEl>
                                              <p:pRg st="3" end="3"/>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nodeType="clickEffect">
                                  <p:stCondLst>
                                    <p:cond delay="0"/>
                                  </p:stCondLst>
                                  <p:childTnLst>
                                    <p:set>
                                      <p:cBhvr>
                                        <p:cTn id="134" dur="1" fill="hold">
                                          <p:stCondLst>
                                            <p:cond delay="0"/>
                                          </p:stCondLst>
                                        </p:cTn>
                                        <p:tgtEl>
                                          <p:spTgt spid="184"/>
                                        </p:tgtEl>
                                        <p:attrNameLst>
                                          <p:attrName>style.visibility</p:attrName>
                                        </p:attrNameLst>
                                      </p:cBhvr>
                                      <p:to>
                                        <p:strVal val="visible"/>
                                      </p:to>
                                    </p:set>
                                    <p:animEffect transition="in" filter="dissolve">
                                      <p:cBhvr>
                                        <p:cTn id="135" dur="500"/>
                                        <p:tgtEl>
                                          <p:spTgt spid="184"/>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185"/>
                                        </p:tgtEl>
                                        <p:attrNameLst>
                                          <p:attrName>style.visibility</p:attrName>
                                        </p:attrNameLst>
                                      </p:cBhvr>
                                      <p:to>
                                        <p:strVal val="visible"/>
                                      </p:to>
                                    </p:set>
                                    <p:animEffect transition="in" filter="dissolve">
                                      <p:cBhvr>
                                        <p:cTn id="140" dur="500"/>
                                        <p:tgtEl>
                                          <p:spTgt spid="185"/>
                                        </p:tgtEl>
                                      </p:cBhvr>
                                    </p:animEffect>
                                  </p:childTnLst>
                                </p:cTn>
                              </p:par>
                            </p:childTnLst>
                          </p:cTn>
                        </p:par>
                        <p:par>
                          <p:cTn id="141" fill="hold">
                            <p:stCondLst>
                              <p:cond delay="500"/>
                            </p:stCondLst>
                            <p:childTnLst>
                              <p:par>
                                <p:cTn id="142" presetID="9" presetClass="entr" presetSubtype="0" fill="hold" nodeType="afterEffect">
                                  <p:stCondLst>
                                    <p:cond delay="0"/>
                                  </p:stCondLst>
                                  <p:childTnLst>
                                    <p:set>
                                      <p:cBhvr>
                                        <p:cTn id="143" dur="1" fill="hold">
                                          <p:stCondLst>
                                            <p:cond delay="0"/>
                                          </p:stCondLst>
                                        </p:cTn>
                                        <p:tgtEl>
                                          <p:spTgt spid="188"/>
                                        </p:tgtEl>
                                        <p:attrNameLst>
                                          <p:attrName>style.visibility</p:attrName>
                                        </p:attrNameLst>
                                      </p:cBhvr>
                                      <p:to>
                                        <p:strVal val="visible"/>
                                      </p:to>
                                    </p:set>
                                    <p:animEffect transition="in" filter="dissolve">
                                      <p:cBhvr>
                                        <p:cTn id="144"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1" grpId="0" animBg="1"/>
      <p:bldP spid="142" grpId="0" animBg="1"/>
      <p:bldP spid="178" grpId="0" animBg="1"/>
      <p:bldP spid="178" grpId="1" animBg="1"/>
      <p:bldP spid="179" grpId="0" animBg="1"/>
      <p:bldP spid="179" grpId="1" animBg="1"/>
      <p:bldP spid="180" grpId="0" animBg="1"/>
      <p:bldP spid="180" grpId="1" animBg="1"/>
      <p:bldP spid="181" grpId="0" animBg="1"/>
      <p:bldP spid="182" grpId="0" animBg="1"/>
      <p:bldP spid="18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90</a:t>
            </a:fld>
            <a:endParaRPr lang="en-US" dirty="0"/>
          </a:p>
        </p:txBody>
      </p:sp>
    </p:spTree>
    <p:extLst>
      <p:ext uri="{BB962C8B-B14F-4D97-AF65-F5344CB8AC3E}">
        <p14:creationId xmlns:p14="http://schemas.microsoft.com/office/powerpoint/2010/main" val="7566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8011</TotalTime>
  <Words>13334</Words>
  <Application>Microsoft Macintosh PowerPoint</Application>
  <PresentationFormat>Widescreen</PresentationFormat>
  <Paragraphs>1190</Paragraphs>
  <Slides>90</Slides>
  <Notes>82</Notes>
  <HiddenSlides>0</HiddenSlides>
  <MMClips>31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90</vt:i4>
      </vt:variant>
    </vt:vector>
  </HeadingPairs>
  <TitlesOfParts>
    <vt:vector size="95" baseType="lpstr">
      <vt:lpstr>Andale Mono</vt:lpstr>
      <vt:lpstr>Arial</vt:lpstr>
      <vt:lpstr>Calibri</vt:lpstr>
      <vt:lpstr>Calibri Light</vt:lpstr>
      <vt:lpstr>Office Theme</vt:lpstr>
      <vt:lpstr>Introduction To Docker</vt:lpstr>
      <vt:lpstr>If you want hands-on practice…</vt:lpstr>
      <vt:lpstr>Part I</vt:lpstr>
      <vt:lpstr>Why Does Does Docker Matter?</vt:lpstr>
      <vt:lpstr>What is Docker?</vt:lpstr>
      <vt:lpstr>What is Container?</vt:lpstr>
      <vt:lpstr>Comparing Virtual Machines and Containers</vt:lpstr>
      <vt:lpstr>Virtual Machine and Container Architecture</vt:lpstr>
      <vt:lpstr>Wins for Docker</vt:lpstr>
      <vt:lpstr>Docker Engine Overview</vt:lpstr>
      <vt:lpstr>The Docker Architecture</vt:lpstr>
      <vt:lpstr>Part II</vt:lpstr>
      <vt:lpstr>Sign In to Docker Desktop</vt:lpstr>
      <vt:lpstr>Verify Your Docker Installation</vt:lpstr>
      <vt:lpstr>PowerPoint Presentation</vt:lpstr>
      <vt:lpstr>PowerPoint Presentation</vt:lpstr>
      <vt:lpstr>PowerPoint Presentation</vt:lpstr>
      <vt:lpstr>Part III</vt:lpstr>
      <vt:lpstr>Docker Images</vt:lpstr>
      <vt:lpstr>PowerPoint Presentation</vt:lpstr>
      <vt:lpstr>The Dockerfile</vt:lpstr>
      <vt:lpstr>The Dockerfile</vt:lpstr>
      <vt:lpstr>PowerPoint Presentation</vt:lpstr>
      <vt:lpstr>The FROM Instruction</vt:lpstr>
      <vt:lpstr>PowerPoint Presentation</vt:lpstr>
      <vt:lpstr>The RUN Instruction</vt:lpstr>
      <vt:lpstr>PowerPoint Presentation</vt:lpstr>
      <vt:lpstr>The WORKDIR Instruction</vt:lpstr>
      <vt:lpstr>PowerPoint Presentation</vt:lpstr>
      <vt:lpstr>The COPY Instruction</vt:lpstr>
      <vt:lpstr>PowerPoint Presentation</vt:lpstr>
      <vt:lpstr>The EXPOSE Instruction</vt:lpstr>
      <vt:lpstr>PowerPoint Presentation</vt:lpstr>
      <vt:lpstr>The LABEL Instruction</vt:lpstr>
      <vt:lpstr>PowerPoint Presentation</vt:lpstr>
      <vt:lpstr>The CMD Instruction</vt:lpstr>
      <vt:lpstr>PowerPoint Presentation</vt:lpstr>
      <vt:lpstr>Build Docker Images</vt:lpstr>
      <vt:lpstr>PowerPoint Presentation</vt:lpstr>
      <vt:lpstr>Remove Docker Images</vt:lpstr>
      <vt:lpstr>PowerPoint Presentation</vt:lpstr>
      <vt:lpstr>Docker Image Challenge</vt:lpstr>
      <vt:lpstr>PowerPoint Presentation</vt:lpstr>
      <vt:lpstr>Part IV</vt:lpstr>
      <vt:lpstr>Docker Containers</vt:lpstr>
      <vt:lpstr>PowerPoint Presentation</vt:lpstr>
      <vt:lpstr>Docker Container Command Flags</vt:lpstr>
      <vt:lpstr>Docker Container Command Examples</vt:lpstr>
      <vt:lpstr>Create a Docker Container</vt:lpstr>
      <vt:lpstr>PowerPoint Presentation</vt:lpstr>
      <vt:lpstr>Attach to a Running Container</vt:lpstr>
      <vt:lpstr>PowerPoint Presentation</vt:lpstr>
      <vt:lpstr>Stop a Running Container</vt:lpstr>
      <vt:lpstr>PowerPoint Presentation</vt:lpstr>
      <vt:lpstr>Start a Stopped Container</vt:lpstr>
      <vt:lpstr>PowerPoint Presentation</vt:lpstr>
      <vt:lpstr>Remove a Container</vt:lpstr>
      <vt:lpstr>PowerPoint Presentation</vt:lpstr>
      <vt:lpstr>Create a Docker Container With a Mapped Volume</vt:lpstr>
      <vt:lpstr>PowerPoint Presentation</vt:lpstr>
      <vt:lpstr>Part V</vt:lpstr>
      <vt:lpstr>Docker Quick Hit Topics</vt:lpstr>
      <vt:lpstr>Docker Exec</vt:lpstr>
      <vt:lpstr>PowerPoint Presentation</vt:lpstr>
      <vt:lpstr>Docker Networks</vt:lpstr>
      <vt:lpstr>Deploy a Docker Network</vt:lpstr>
      <vt:lpstr>Deploy a Docker Network</vt:lpstr>
      <vt:lpstr>PowerPoint Presentation</vt:lpstr>
      <vt:lpstr>Docker Compose</vt:lpstr>
      <vt:lpstr>Example docker-compose.yml</vt:lpstr>
      <vt:lpstr>Docker Compose</vt:lpstr>
      <vt:lpstr>PowerPoint Presentation</vt:lpstr>
      <vt:lpstr>Cleaning Up</vt:lpstr>
      <vt:lpstr>Understand Docker Disk Usage</vt:lpstr>
      <vt:lpstr>PowerPoint Presentation</vt:lpstr>
      <vt:lpstr>Stop All Running Containers</vt:lpstr>
      <vt:lpstr>PowerPoint Presentation</vt:lpstr>
      <vt:lpstr>Remove All Stopped Containers</vt:lpstr>
      <vt:lpstr>PowerPoint Presentation</vt:lpstr>
      <vt:lpstr>Remove Dangling Images</vt:lpstr>
      <vt:lpstr>PowerPoint Presentation</vt:lpstr>
      <vt:lpstr>Docker System Cleanup</vt:lpstr>
      <vt:lpstr>PowerPoint Presentation</vt:lpstr>
      <vt:lpstr>Remove Unused Images</vt:lpstr>
      <vt:lpstr>PowerPoint Presentation</vt:lpstr>
      <vt:lpstr>Part VI</vt:lpstr>
      <vt:lpstr>Docker Quiz</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Hull, Timothy</dc:creator>
  <cp:lastModifiedBy>Hull, Timothy</cp:lastModifiedBy>
  <cp:revision>233</cp:revision>
  <dcterms:created xsi:type="dcterms:W3CDTF">2020-02-11T00:22:44Z</dcterms:created>
  <dcterms:modified xsi:type="dcterms:W3CDTF">2020-03-17T17:56:11Z</dcterms:modified>
</cp:coreProperties>
</file>